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83" r:id="rId2"/>
  </p:sldMasterIdLst>
  <p:sldIdLst>
    <p:sldId id="331" r:id="rId3"/>
    <p:sldId id="257" r:id="rId4"/>
    <p:sldId id="258" r:id="rId5"/>
    <p:sldId id="292" r:id="rId6"/>
    <p:sldId id="293" r:id="rId7"/>
    <p:sldId id="294" r:id="rId8"/>
    <p:sldId id="299" r:id="rId9"/>
    <p:sldId id="301" r:id="rId10"/>
    <p:sldId id="322" r:id="rId11"/>
    <p:sldId id="295" r:id="rId12"/>
    <p:sldId id="314" r:id="rId13"/>
    <p:sldId id="315" r:id="rId14"/>
    <p:sldId id="296" r:id="rId15"/>
    <p:sldId id="269" r:id="rId16"/>
    <p:sldId id="307" r:id="rId17"/>
    <p:sldId id="310" r:id="rId18"/>
    <p:sldId id="311" r:id="rId19"/>
    <p:sldId id="312" r:id="rId20"/>
    <p:sldId id="313" r:id="rId21"/>
    <p:sldId id="316" r:id="rId22"/>
    <p:sldId id="318" r:id="rId23"/>
    <p:sldId id="320" r:id="rId24"/>
    <p:sldId id="319" r:id="rId25"/>
    <p:sldId id="32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FFCC"/>
    <a:srgbClr val="CCECFF"/>
    <a:srgbClr val="B2B2B2"/>
    <a:srgbClr val="66FFFF"/>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5" d="100"/>
          <a:sy n="75" d="100"/>
        </p:scale>
        <p:origin x="1266"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782B31-5484-4A4A-8A74-FF42CEC466B4}" type="slidenum">
              <a:rPr lang="en-US" altLang="en-US"/>
              <a:pPr>
                <a:defRPr/>
              </a:pPr>
              <a:t>‹#›</a:t>
            </a:fld>
            <a:endParaRPr lang="en-US" altLang="en-US"/>
          </a:p>
        </p:txBody>
      </p:sp>
    </p:spTree>
    <p:extLst>
      <p:ext uri="{BB962C8B-B14F-4D97-AF65-F5344CB8AC3E}">
        <p14:creationId xmlns:p14="http://schemas.microsoft.com/office/powerpoint/2010/main" val="235834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F36E6-5D0E-4E8E-B7E9-6A7E6A67094B}" type="slidenum">
              <a:rPr lang="en-US" altLang="en-US"/>
              <a:pPr>
                <a:defRPr/>
              </a:pPr>
              <a:t>‹#›</a:t>
            </a:fld>
            <a:endParaRPr lang="en-US" altLang="en-US"/>
          </a:p>
        </p:txBody>
      </p:sp>
    </p:spTree>
    <p:extLst>
      <p:ext uri="{BB962C8B-B14F-4D97-AF65-F5344CB8AC3E}">
        <p14:creationId xmlns:p14="http://schemas.microsoft.com/office/powerpoint/2010/main" val="251048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DAB2FA-6BDE-4939-B4E2-B5D92545156F}" type="slidenum">
              <a:rPr lang="en-US" altLang="en-US"/>
              <a:pPr>
                <a:defRPr/>
              </a:pPr>
              <a:t>‹#›</a:t>
            </a:fld>
            <a:endParaRPr lang="en-US" altLang="en-US"/>
          </a:p>
        </p:txBody>
      </p:sp>
    </p:spTree>
    <p:extLst>
      <p:ext uri="{BB962C8B-B14F-4D97-AF65-F5344CB8AC3E}">
        <p14:creationId xmlns:p14="http://schemas.microsoft.com/office/powerpoint/2010/main" val="304977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38"/>
            <a:ext cx="82296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ED0507-864F-4D5C-8EA3-18D53D03A995}" type="slidenum">
              <a:rPr lang="en-US" altLang="en-US"/>
              <a:pPr>
                <a:defRPr/>
              </a:pPr>
              <a:t>‹#›</a:t>
            </a:fld>
            <a:endParaRPr lang="en-US" altLang="en-US"/>
          </a:p>
        </p:txBody>
      </p:sp>
    </p:spTree>
    <p:extLst>
      <p:ext uri="{BB962C8B-B14F-4D97-AF65-F5344CB8AC3E}">
        <p14:creationId xmlns:p14="http://schemas.microsoft.com/office/powerpoint/2010/main" val="94611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êu đề, Nội dung và văn bản">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648200" y="1600200"/>
            <a:ext cx="40386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86FD3-7F6C-4C19-9EF9-1FD9A97D4071}" type="slidenum">
              <a:rPr lang="en-US" altLang="en-US"/>
              <a:pPr>
                <a:defRPr/>
              </a:pPr>
              <a:t>‹#›</a:t>
            </a:fld>
            <a:endParaRPr lang="en-US" altLang="en-US"/>
          </a:p>
        </p:txBody>
      </p:sp>
    </p:spTree>
    <p:extLst>
      <p:ext uri="{BB962C8B-B14F-4D97-AF65-F5344CB8AC3E}">
        <p14:creationId xmlns:p14="http://schemas.microsoft.com/office/powerpoint/2010/main" val="3848342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6A5D6C-F17A-46BC-A366-61BFAC4900D0}" type="slidenum">
              <a:rPr lang="en-US" altLang="en-US"/>
              <a:pPr>
                <a:defRPr/>
              </a:pPr>
              <a:t>‹#›</a:t>
            </a:fld>
            <a:endParaRPr lang="en-US" altLang="en-US"/>
          </a:p>
        </p:txBody>
      </p:sp>
    </p:spTree>
    <p:extLst>
      <p:ext uri="{BB962C8B-B14F-4D97-AF65-F5344CB8AC3E}">
        <p14:creationId xmlns:p14="http://schemas.microsoft.com/office/powerpoint/2010/main" val="1192920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6808A-EA8A-42C4-87C1-EC16F5D59A86}" type="slidenum">
              <a:rPr lang="en-US" altLang="en-US"/>
              <a:pPr>
                <a:defRPr/>
              </a:pPr>
              <a:t>‹#›</a:t>
            </a:fld>
            <a:endParaRPr lang="en-US" altLang="en-US"/>
          </a:p>
        </p:txBody>
      </p:sp>
    </p:spTree>
    <p:extLst>
      <p:ext uri="{BB962C8B-B14F-4D97-AF65-F5344CB8AC3E}">
        <p14:creationId xmlns:p14="http://schemas.microsoft.com/office/powerpoint/2010/main" val="221567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2127A-67E4-4122-A997-DF62BA96DFA7}" type="slidenum">
              <a:rPr lang="en-US" altLang="en-US"/>
              <a:pPr>
                <a:defRPr/>
              </a:pPr>
              <a:t>‹#›</a:t>
            </a:fld>
            <a:endParaRPr lang="en-US" altLang="en-US"/>
          </a:p>
        </p:txBody>
      </p:sp>
    </p:spTree>
    <p:extLst>
      <p:ext uri="{BB962C8B-B14F-4D97-AF65-F5344CB8AC3E}">
        <p14:creationId xmlns:p14="http://schemas.microsoft.com/office/powerpoint/2010/main" val="232576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16F266-30ED-48A1-BCC9-657F47156CFF}" type="slidenum">
              <a:rPr lang="en-US" altLang="en-US"/>
              <a:pPr>
                <a:defRPr/>
              </a:pPr>
              <a:t>‹#›</a:t>
            </a:fld>
            <a:endParaRPr lang="en-US" altLang="en-US"/>
          </a:p>
        </p:txBody>
      </p:sp>
    </p:spTree>
    <p:extLst>
      <p:ext uri="{BB962C8B-B14F-4D97-AF65-F5344CB8AC3E}">
        <p14:creationId xmlns:p14="http://schemas.microsoft.com/office/powerpoint/2010/main" val="3793435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A3959F-91DE-403B-8F3F-4E8578741DB6}" type="slidenum">
              <a:rPr lang="en-US" altLang="en-US"/>
              <a:pPr>
                <a:defRPr/>
              </a:pPr>
              <a:t>‹#›</a:t>
            </a:fld>
            <a:endParaRPr lang="en-US" altLang="en-US"/>
          </a:p>
        </p:txBody>
      </p:sp>
    </p:spTree>
    <p:extLst>
      <p:ext uri="{BB962C8B-B14F-4D97-AF65-F5344CB8AC3E}">
        <p14:creationId xmlns:p14="http://schemas.microsoft.com/office/powerpoint/2010/main" val="322398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705F90-C8BD-4E47-A38C-875178678737}" type="slidenum">
              <a:rPr lang="en-US" altLang="en-US"/>
              <a:pPr>
                <a:defRPr/>
              </a:pPr>
              <a:t>‹#›</a:t>
            </a:fld>
            <a:endParaRPr lang="en-US" altLang="en-US"/>
          </a:p>
        </p:txBody>
      </p:sp>
    </p:spTree>
    <p:extLst>
      <p:ext uri="{BB962C8B-B14F-4D97-AF65-F5344CB8AC3E}">
        <p14:creationId xmlns:p14="http://schemas.microsoft.com/office/powerpoint/2010/main" val="134955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9E660-0C2F-4915-98AB-6F875388C15C}" type="slidenum">
              <a:rPr lang="en-US" altLang="en-US"/>
              <a:pPr>
                <a:defRPr/>
              </a:pPr>
              <a:t>‹#›</a:t>
            </a:fld>
            <a:endParaRPr lang="en-US" altLang="en-US"/>
          </a:p>
        </p:txBody>
      </p:sp>
    </p:spTree>
    <p:extLst>
      <p:ext uri="{BB962C8B-B14F-4D97-AF65-F5344CB8AC3E}">
        <p14:creationId xmlns:p14="http://schemas.microsoft.com/office/powerpoint/2010/main" val="170133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FBBCF3-65C6-4054-BBA7-FA32DDC6739F}" type="slidenum">
              <a:rPr lang="en-US" altLang="en-US"/>
              <a:pPr>
                <a:defRPr/>
              </a:pPr>
              <a:t>‹#›</a:t>
            </a:fld>
            <a:endParaRPr lang="en-US" altLang="en-US"/>
          </a:p>
        </p:txBody>
      </p:sp>
    </p:spTree>
    <p:extLst>
      <p:ext uri="{BB962C8B-B14F-4D97-AF65-F5344CB8AC3E}">
        <p14:creationId xmlns:p14="http://schemas.microsoft.com/office/powerpoint/2010/main" val="76473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AD8C05-A103-44D5-B9FB-21BBE3D35AF5}" type="slidenum">
              <a:rPr lang="en-US" altLang="en-US"/>
              <a:pPr>
                <a:defRPr/>
              </a:pPr>
              <a:t>‹#›</a:t>
            </a:fld>
            <a:endParaRPr lang="en-US" altLang="en-US"/>
          </a:p>
        </p:txBody>
      </p:sp>
    </p:spTree>
    <p:extLst>
      <p:ext uri="{BB962C8B-B14F-4D97-AF65-F5344CB8AC3E}">
        <p14:creationId xmlns:p14="http://schemas.microsoft.com/office/powerpoint/2010/main" val="1136621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884267-4F14-4BEB-96AA-40A22EBA6666}" type="slidenum">
              <a:rPr lang="en-US" altLang="en-US"/>
              <a:pPr>
                <a:defRPr/>
              </a:pPr>
              <a:t>‹#›</a:t>
            </a:fld>
            <a:endParaRPr lang="en-US" altLang="en-US"/>
          </a:p>
        </p:txBody>
      </p:sp>
    </p:spTree>
    <p:extLst>
      <p:ext uri="{BB962C8B-B14F-4D97-AF65-F5344CB8AC3E}">
        <p14:creationId xmlns:p14="http://schemas.microsoft.com/office/powerpoint/2010/main" val="1086486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344F87-8D3C-48A4-AD9D-E1AE0A460513}" type="slidenum">
              <a:rPr lang="en-US" altLang="en-US"/>
              <a:pPr>
                <a:defRPr/>
              </a:pPr>
              <a:t>‹#›</a:t>
            </a:fld>
            <a:endParaRPr lang="en-US" altLang="en-US"/>
          </a:p>
        </p:txBody>
      </p:sp>
    </p:spTree>
    <p:extLst>
      <p:ext uri="{BB962C8B-B14F-4D97-AF65-F5344CB8AC3E}">
        <p14:creationId xmlns:p14="http://schemas.microsoft.com/office/powerpoint/2010/main" val="3990774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873447-68A9-478C-A6EC-C6DDA076ACE5}" type="slidenum">
              <a:rPr lang="en-US" altLang="en-US"/>
              <a:pPr>
                <a:defRPr/>
              </a:pPr>
              <a:t>‹#›</a:t>
            </a:fld>
            <a:endParaRPr lang="en-US" altLang="en-US"/>
          </a:p>
        </p:txBody>
      </p:sp>
    </p:spTree>
    <p:extLst>
      <p:ext uri="{BB962C8B-B14F-4D97-AF65-F5344CB8AC3E}">
        <p14:creationId xmlns:p14="http://schemas.microsoft.com/office/powerpoint/2010/main" val="3346826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38"/>
            <a:ext cx="82296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8CB4E3-680C-43E0-B4D4-C3FA9BF199FF}" type="slidenum">
              <a:rPr lang="en-US" altLang="en-US"/>
              <a:pPr>
                <a:defRPr/>
              </a:pPr>
              <a:t>‹#›</a:t>
            </a:fld>
            <a:endParaRPr lang="en-US" altLang="en-US"/>
          </a:p>
        </p:txBody>
      </p:sp>
    </p:spTree>
    <p:extLst>
      <p:ext uri="{BB962C8B-B14F-4D97-AF65-F5344CB8AC3E}">
        <p14:creationId xmlns:p14="http://schemas.microsoft.com/office/powerpoint/2010/main" val="2793990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êu đề, Nội dung và văn bản">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648200" y="1600200"/>
            <a:ext cx="40386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672C96-9D82-4892-8176-488F43785C74}" type="slidenum">
              <a:rPr lang="en-US" altLang="en-US"/>
              <a:pPr>
                <a:defRPr/>
              </a:pPr>
              <a:t>‹#›</a:t>
            </a:fld>
            <a:endParaRPr lang="en-US" altLang="en-US"/>
          </a:p>
        </p:txBody>
      </p:sp>
    </p:spTree>
    <p:extLst>
      <p:ext uri="{BB962C8B-B14F-4D97-AF65-F5344CB8AC3E}">
        <p14:creationId xmlns:p14="http://schemas.microsoft.com/office/powerpoint/2010/main" val="125013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BCA9B8-F3AC-4F06-99EE-30824073B68B}" type="slidenum">
              <a:rPr lang="en-US" altLang="en-US"/>
              <a:pPr>
                <a:defRPr/>
              </a:pPr>
              <a:t>‹#›</a:t>
            </a:fld>
            <a:endParaRPr lang="en-US" altLang="en-US"/>
          </a:p>
        </p:txBody>
      </p:sp>
    </p:spTree>
    <p:extLst>
      <p:ext uri="{BB962C8B-B14F-4D97-AF65-F5344CB8AC3E}">
        <p14:creationId xmlns:p14="http://schemas.microsoft.com/office/powerpoint/2010/main" val="409393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CBD29F-AB7F-4B7B-9F69-A5A073DFE2A4}" type="slidenum">
              <a:rPr lang="en-US" altLang="en-US"/>
              <a:pPr>
                <a:defRPr/>
              </a:pPr>
              <a:t>‹#›</a:t>
            </a:fld>
            <a:endParaRPr lang="en-US" altLang="en-US"/>
          </a:p>
        </p:txBody>
      </p:sp>
    </p:spTree>
    <p:extLst>
      <p:ext uri="{BB962C8B-B14F-4D97-AF65-F5344CB8AC3E}">
        <p14:creationId xmlns:p14="http://schemas.microsoft.com/office/powerpoint/2010/main" val="219445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BA1396-693B-4E53-8660-E5D5408BD6C3}" type="slidenum">
              <a:rPr lang="en-US" altLang="en-US"/>
              <a:pPr>
                <a:defRPr/>
              </a:pPr>
              <a:t>‹#›</a:t>
            </a:fld>
            <a:endParaRPr lang="en-US" altLang="en-US"/>
          </a:p>
        </p:txBody>
      </p:sp>
    </p:spTree>
    <p:extLst>
      <p:ext uri="{BB962C8B-B14F-4D97-AF65-F5344CB8AC3E}">
        <p14:creationId xmlns:p14="http://schemas.microsoft.com/office/powerpoint/2010/main" val="168925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3E9444-1C87-4B33-A562-8520E810FEE2}" type="slidenum">
              <a:rPr lang="en-US" altLang="en-US"/>
              <a:pPr>
                <a:defRPr/>
              </a:pPr>
              <a:t>‹#›</a:t>
            </a:fld>
            <a:endParaRPr lang="en-US" altLang="en-US"/>
          </a:p>
        </p:txBody>
      </p:sp>
    </p:spTree>
    <p:extLst>
      <p:ext uri="{BB962C8B-B14F-4D97-AF65-F5344CB8AC3E}">
        <p14:creationId xmlns:p14="http://schemas.microsoft.com/office/powerpoint/2010/main" val="7401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57C45B-CA6C-425A-9009-1F2AD44FB954}" type="slidenum">
              <a:rPr lang="en-US" altLang="en-US"/>
              <a:pPr>
                <a:defRPr/>
              </a:pPr>
              <a:t>‹#›</a:t>
            </a:fld>
            <a:endParaRPr lang="en-US" altLang="en-US"/>
          </a:p>
        </p:txBody>
      </p:sp>
    </p:spTree>
    <p:extLst>
      <p:ext uri="{BB962C8B-B14F-4D97-AF65-F5344CB8AC3E}">
        <p14:creationId xmlns:p14="http://schemas.microsoft.com/office/powerpoint/2010/main" val="101497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4BEF4-E5C9-4C48-B82D-21A508310742}" type="slidenum">
              <a:rPr lang="en-US" altLang="en-US"/>
              <a:pPr>
                <a:defRPr/>
              </a:pPr>
              <a:t>‹#›</a:t>
            </a:fld>
            <a:endParaRPr lang="en-US" altLang="en-US"/>
          </a:p>
        </p:txBody>
      </p:sp>
    </p:spTree>
    <p:extLst>
      <p:ext uri="{BB962C8B-B14F-4D97-AF65-F5344CB8AC3E}">
        <p14:creationId xmlns:p14="http://schemas.microsoft.com/office/powerpoint/2010/main" val="285909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5B4994-2CC2-4D15-8A25-36D639D06260}" type="slidenum">
              <a:rPr lang="en-US" altLang="en-US"/>
              <a:pPr>
                <a:defRPr/>
              </a:pPr>
              <a:t>‹#›</a:t>
            </a:fld>
            <a:endParaRPr lang="en-US" altLang="en-US"/>
          </a:p>
        </p:txBody>
      </p:sp>
    </p:spTree>
    <p:extLst>
      <p:ext uri="{BB962C8B-B14F-4D97-AF65-F5344CB8AC3E}">
        <p14:creationId xmlns:p14="http://schemas.microsoft.com/office/powerpoint/2010/main" val="302792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endParaRPr lang="en-US"/>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US"/>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DC7E282-357E-4D70-99F3-374D7B2BBF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Arial" pitchFamily="34" charset="0"/>
              </a:defRPr>
            </a:lvl1pPr>
          </a:lstStyle>
          <a:p>
            <a:pPr>
              <a:defRPr/>
            </a:pPr>
            <a:endParaRPr lang="en-US"/>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Arial" pitchFamily="34" charset="0"/>
              </a:defRPr>
            </a:lvl1pPr>
          </a:lstStyle>
          <a:p>
            <a:pPr>
              <a:defRPr/>
            </a:pPr>
            <a:endParaRPr lang="en-US"/>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C25CBB1C-3D4D-4CFA-97FC-A6542A6A2E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3.wav"/><Relationship Id="rId7" Type="http://schemas.openxmlformats.org/officeDocument/2006/relationships/image" Target="../media/image27.w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3.wav"/><Relationship Id="rId7" Type="http://schemas.openxmlformats.org/officeDocument/2006/relationships/image" Target="../media/image27.w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3.wav"/><Relationship Id="rId7" Type="http://schemas.openxmlformats.org/officeDocument/2006/relationships/image" Target="../media/image27.w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3.wav"/><Relationship Id="rId7" Type="http://schemas.openxmlformats.org/officeDocument/2006/relationships/image" Target="../media/image27.w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3" Type="http://schemas.openxmlformats.org/officeDocument/2006/relationships/slideLayout" Target="../slideLayouts/slideLayout2.xml"/><Relationship Id="rId7" Type="http://schemas.openxmlformats.org/officeDocument/2006/relationships/image" Target="../media/image29.wmf"/><Relationship Id="rId12" Type="http://schemas.openxmlformats.org/officeDocument/2006/relationships/oleObject" Target="../embeddings/oleObject7.bin"/><Relationship Id="rId2" Type="http://schemas.openxmlformats.org/officeDocument/2006/relationships/audio" Target="file:///E:\CA%20NHAC\2%20Ca%20khuc%20xuan\Mua%20xuan%20oi%20-%20Top%20ca.mp3" TargetMode="External"/><Relationship Id="rId16" Type="http://schemas.openxmlformats.org/officeDocument/2006/relationships/image" Target="../media/image32.gif"/><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31.png"/><Relationship Id="rId15" Type="http://schemas.openxmlformats.org/officeDocument/2006/relationships/oleObject" Target="../embeddings/oleObject10.bin"/><Relationship Id="rId10" Type="http://schemas.openxmlformats.org/officeDocument/2006/relationships/oleObject" Target="../embeddings/oleObject5.bin"/><Relationship Id="rId4" Type="http://schemas.openxmlformats.org/officeDocument/2006/relationships/image" Target="../media/image30.gif"/><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8"/>
          <p:cNvSpPr>
            <a:spLocks noChangeArrowheads="1" noChangeShapeType="1" noTextEdit="1"/>
          </p:cNvSpPr>
          <p:nvPr/>
        </p:nvSpPr>
        <p:spPr bwMode="auto">
          <a:xfrm>
            <a:off x="1763713" y="692150"/>
            <a:ext cx="5943600" cy="1447800"/>
          </a:xfrm>
          <a:prstGeom prst="rect">
            <a:avLst/>
          </a:prstGeom>
        </p:spPr>
        <p:txBody>
          <a:bodyPr wrap="none" fromWordArt="1">
            <a:prstTxWarp prst="textPlain">
              <a:avLst>
                <a:gd name="adj" fmla="val 50000"/>
              </a:avLst>
            </a:prstTxWarp>
          </a:bodyPr>
          <a:lstStyle/>
          <a:p>
            <a:pPr algn="ctr" eaLnBrk="1" hangingPunct="1">
              <a:defRPr/>
            </a:pPr>
            <a:r>
              <a:rPr lang="en-US" sz="3600" b="1" u="sng"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Lịch sử</a:t>
            </a:r>
          </a:p>
        </p:txBody>
      </p:sp>
      <p:sp>
        <p:nvSpPr>
          <p:cNvPr id="3075" name="WordArt 11"/>
          <p:cNvSpPr>
            <a:spLocks noChangeArrowheads="1" noChangeShapeType="1" noTextEdit="1"/>
          </p:cNvSpPr>
          <p:nvPr/>
        </p:nvSpPr>
        <p:spPr bwMode="auto">
          <a:xfrm>
            <a:off x="152400" y="2514600"/>
            <a:ext cx="8763000" cy="2057400"/>
          </a:xfrm>
          <a:prstGeom prst="rect">
            <a:avLst/>
          </a:prstGeom>
        </p:spPr>
        <p:txBody>
          <a:bodyPr wrap="none" fromWordArt="1">
            <a:prstTxWarp prst="textPlain">
              <a:avLst>
                <a:gd name="adj" fmla="val 50000"/>
              </a:avLst>
            </a:prstTxWarp>
          </a:bodyPr>
          <a:lstStyle/>
          <a:p>
            <a:pPr algn="ctr"/>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16: Chiến thắng Chi Lăng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29718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pic>
        <p:nvPicPr>
          <p:cNvPr id="13315" name="Picture 3" descr="LDO-CHI-L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6172200" cy="6858000"/>
          </a:xfrm>
          <a:prstGeom prst="rect">
            <a:avLst/>
          </a:prstGeom>
          <a:solidFill>
            <a:srgbClr val="B2B2A9"/>
          </a:solidFill>
          <a:ln w="9525">
            <a:solidFill>
              <a:srgbClr val="0066FF"/>
            </a:solidFill>
            <a:miter lim="800000"/>
            <a:headEnd/>
            <a:tailEnd/>
          </a:ln>
        </p:spPr>
      </p:pic>
      <p:sp>
        <p:nvSpPr>
          <p:cNvPr id="13316" name="Arc 4"/>
          <p:cNvSpPr>
            <a:spLocks/>
          </p:cNvSpPr>
          <p:nvPr/>
        </p:nvSpPr>
        <p:spPr bwMode="auto">
          <a:xfrm rot="10692042" flipH="1">
            <a:off x="4800600" y="3733800"/>
            <a:ext cx="704850" cy="885825"/>
          </a:xfrm>
          <a:custGeom>
            <a:avLst/>
            <a:gdLst>
              <a:gd name="T0" fmla="*/ 2147483646 w 21287"/>
              <a:gd name="T1" fmla="*/ 0 h 8477"/>
              <a:gd name="T2" fmla="*/ 2147483646 w 21287"/>
              <a:gd name="T3" fmla="*/ 2147483646 h 8477"/>
              <a:gd name="T4" fmla="*/ 0 w 21287"/>
              <a:gd name="T5" fmla="*/ 2147483646 h 8477"/>
              <a:gd name="T6" fmla="*/ 0 60000 65536"/>
              <a:gd name="T7" fmla="*/ 0 60000 65536"/>
              <a:gd name="T8" fmla="*/ 0 60000 65536"/>
              <a:gd name="T9" fmla="*/ 0 w 21287"/>
              <a:gd name="T10" fmla="*/ 0 h 8477"/>
              <a:gd name="T11" fmla="*/ 21287 w 21287"/>
              <a:gd name="T12" fmla="*/ 8477 h 8477"/>
            </a:gdLst>
            <a:ahLst/>
            <a:cxnLst>
              <a:cxn ang="T6">
                <a:pos x="T0" y="T1"/>
              </a:cxn>
              <a:cxn ang="T7">
                <a:pos x="T2" y="T3"/>
              </a:cxn>
              <a:cxn ang="T8">
                <a:pos x="T4" y="T5"/>
              </a:cxn>
            </a:cxnLst>
            <a:rect l="T9" t="T10" r="T11" b="T12"/>
            <a:pathLst>
              <a:path w="21287" h="8477" fill="none" extrusionOk="0">
                <a:moveTo>
                  <a:pt x="19867" y="-1"/>
                </a:moveTo>
                <a:cubicBezTo>
                  <a:pt x="20525" y="1543"/>
                  <a:pt x="21002" y="3158"/>
                  <a:pt x="21286" y="4813"/>
                </a:cubicBezTo>
              </a:path>
              <a:path w="21287" h="8477" stroke="0" extrusionOk="0">
                <a:moveTo>
                  <a:pt x="19867" y="-1"/>
                </a:moveTo>
                <a:cubicBezTo>
                  <a:pt x="20525" y="1543"/>
                  <a:pt x="21002" y="3158"/>
                  <a:pt x="21286" y="4813"/>
                </a:cubicBezTo>
                <a:lnTo>
                  <a:pt x="0" y="8477"/>
                </a:lnTo>
                <a:lnTo>
                  <a:pt x="19867" y="-1"/>
                </a:lnTo>
                <a:close/>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17" name="Text Box 5"/>
          <p:cNvSpPr txBox="1">
            <a:spLocks noChangeArrowheads="1"/>
          </p:cNvSpPr>
          <p:nvPr/>
        </p:nvSpPr>
        <p:spPr bwMode="auto">
          <a:xfrm rot="5400000">
            <a:off x="2472532" y="2967831"/>
            <a:ext cx="2552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smtClean="0">
                <a:solidFill>
                  <a:srgbClr val="000000"/>
                </a:solidFill>
                <a:latin typeface="Times New Roman" panose="02020603050405020304" pitchFamily="18" charset="0"/>
                <a:cs typeface="Times New Roman" panose="02020603050405020304" pitchFamily="18" charset="0"/>
              </a:rPr>
              <a:t>DÃY NÚI ĐÁ</a:t>
            </a:r>
            <a:endParaRPr lang="en-US" altLang="en-US" sz="2200" b="1">
              <a:solidFill>
                <a:srgbClr val="000000"/>
              </a:solidFill>
              <a:latin typeface="Times New Roman" panose="02020603050405020304" pitchFamily="18" charset="0"/>
              <a:cs typeface="Times New Roman" panose="02020603050405020304" pitchFamily="18" charset="0"/>
            </a:endParaRPr>
          </a:p>
        </p:txBody>
      </p:sp>
      <p:sp>
        <p:nvSpPr>
          <p:cNvPr id="13318" name="Text Box 6"/>
          <p:cNvSpPr txBox="1">
            <a:spLocks noChangeArrowheads="1"/>
          </p:cNvSpPr>
          <p:nvPr/>
        </p:nvSpPr>
        <p:spPr bwMode="auto">
          <a:xfrm rot="5400000">
            <a:off x="6957219" y="3253581"/>
            <a:ext cx="266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smtClean="0">
                <a:solidFill>
                  <a:srgbClr val="000000"/>
                </a:solidFill>
                <a:latin typeface="Times New Roman" panose="02020603050405020304" pitchFamily="18" charset="0"/>
                <a:cs typeface="Times New Roman" panose="02020603050405020304" pitchFamily="18" charset="0"/>
              </a:rPr>
              <a:t>DÃY NÚI ĐẤT</a:t>
            </a:r>
            <a:endParaRPr lang="en-US" altLang="en-US" sz="2200" b="1">
              <a:solidFill>
                <a:srgbClr val="000000"/>
              </a:solidFill>
              <a:latin typeface="Times New Roman" panose="02020603050405020304" pitchFamily="18" charset="0"/>
              <a:cs typeface="Times New Roman" panose="02020603050405020304" pitchFamily="18" charset="0"/>
            </a:endParaRPr>
          </a:p>
        </p:txBody>
      </p:sp>
      <p:grpSp>
        <p:nvGrpSpPr>
          <p:cNvPr id="2" name="Group 43"/>
          <p:cNvGrpSpPr>
            <a:grpSpLocks/>
          </p:cNvGrpSpPr>
          <p:nvPr/>
        </p:nvGrpSpPr>
        <p:grpSpPr bwMode="auto">
          <a:xfrm>
            <a:off x="4876800" y="1371600"/>
            <a:ext cx="2532063" cy="4327525"/>
            <a:chOff x="3072" y="864"/>
            <a:chExt cx="1595" cy="2726"/>
          </a:xfrm>
        </p:grpSpPr>
        <p:pic>
          <p:nvPicPr>
            <p:cNvPr id="13346" name="Picture 7" descr="MAI-PHUC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1497809">
              <a:off x="3302" y="3123"/>
              <a:ext cx="41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8" descr="MAI-PHU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81327">
              <a:off x="3138" y="894"/>
              <a:ext cx="36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9" descr="MAI-PHUC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2540670">
              <a:off x="3072" y="1824"/>
              <a:ext cx="41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10" descr="MAI-PHUC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2716810">
              <a:off x="3097" y="1175"/>
              <a:ext cx="41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11" descr="MAI-PHUC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8182887">
              <a:off x="4224" y="1248"/>
              <a:ext cx="41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1" name="Picture 12" descr="MAI-PHUC1"/>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rot="6984815">
              <a:off x="4290" y="1710"/>
              <a:ext cx="36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Picture 13" descr="MAI-PHU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63835">
              <a:off x="4338" y="2430"/>
              <a:ext cx="36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0" name="Text Box 14"/>
          <p:cNvSpPr txBox="1">
            <a:spLocks noChangeArrowheads="1"/>
          </p:cNvSpPr>
          <p:nvPr/>
        </p:nvSpPr>
        <p:spPr bwMode="auto">
          <a:xfrm>
            <a:off x="6934200" y="1290638"/>
            <a:ext cx="1233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Núi Ma Sẳn</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13321" name="Text Box 15"/>
          <p:cNvSpPr txBox="1">
            <a:spLocks noChangeArrowheads="1"/>
          </p:cNvSpPr>
          <p:nvPr/>
        </p:nvSpPr>
        <p:spPr bwMode="auto">
          <a:xfrm>
            <a:off x="3658801" y="685800"/>
            <a:ext cx="18603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smtClean="0">
                <a:solidFill>
                  <a:srgbClr val="000000"/>
                </a:solidFill>
                <a:latin typeface="Times New Roman" panose="02020603050405020304" pitchFamily="18" charset="0"/>
                <a:cs typeface="Times New Roman" panose="02020603050405020304" pitchFamily="18" charset="0"/>
              </a:rPr>
              <a:t>Cửa ngăn núi Quỷ Môn Quan</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13322" name="Text Box 16"/>
          <p:cNvSpPr txBox="1">
            <a:spLocks noChangeArrowheads="1"/>
          </p:cNvSpPr>
          <p:nvPr/>
        </p:nvSpPr>
        <p:spPr bwMode="auto">
          <a:xfrm>
            <a:off x="6248400" y="1646238"/>
            <a:ext cx="18806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Núi Phượng Hoàng</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13323" name="Text Box 17"/>
          <p:cNvSpPr txBox="1">
            <a:spLocks noChangeArrowheads="1"/>
          </p:cNvSpPr>
          <p:nvPr/>
        </p:nvSpPr>
        <p:spPr bwMode="auto">
          <a:xfrm>
            <a:off x="5334000" y="5837238"/>
            <a:ext cx="9263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Ngõ Thề</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83986" name="Arc 18"/>
          <p:cNvSpPr>
            <a:spLocks/>
          </p:cNvSpPr>
          <p:nvPr/>
        </p:nvSpPr>
        <p:spPr bwMode="auto">
          <a:xfrm rot="2512794">
            <a:off x="5510213" y="-152400"/>
            <a:ext cx="661987" cy="1563688"/>
          </a:xfrm>
          <a:custGeom>
            <a:avLst/>
            <a:gdLst>
              <a:gd name="T0" fmla="*/ 2147483646 w 19639"/>
              <a:gd name="T1" fmla="*/ 0 h 19781"/>
              <a:gd name="T2" fmla="*/ 2147483646 w 19639"/>
              <a:gd name="T3" fmla="*/ 2147483646 h 19781"/>
              <a:gd name="T4" fmla="*/ 0 w 19639"/>
              <a:gd name="T5" fmla="*/ 2147483646 h 19781"/>
              <a:gd name="T6" fmla="*/ 0 60000 65536"/>
              <a:gd name="T7" fmla="*/ 0 60000 65536"/>
              <a:gd name="T8" fmla="*/ 0 60000 65536"/>
              <a:gd name="T9" fmla="*/ 0 w 19639"/>
              <a:gd name="T10" fmla="*/ 0 h 19781"/>
              <a:gd name="T11" fmla="*/ 19639 w 19639"/>
              <a:gd name="T12" fmla="*/ 19781 h 19781"/>
            </a:gdLst>
            <a:ahLst/>
            <a:cxnLst>
              <a:cxn ang="T6">
                <a:pos x="T0" y="T1"/>
              </a:cxn>
              <a:cxn ang="T7">
                <a:pos x="T2" y="T3"/>
              </a:cxn>
              <a:cxn ang="T8">
                <a:pos x="T4" y="T5"/>
              </a:cxn>
            </a:cxnLst>
            <a:rect l="T9" t="T10" r="T11" b="T12"/>
            <a:pathLst>
              <a:path w="19639" h="19781" fill="none" extrusionOk="0">
                <a:moveTo>
                  <a:pt x="8675" y="0"/>
                </a:moveTo>
                <a:cubicBezTo>
                  <a:pt x="13529" y="2128"/>
                  <a:pt x="17431" y="5968"/>
                  <a:pt x="19638" y="10787"/>
                </a:cubicBezTo>
              </a:path>
              <a:path w="19639" h="19781" stroke="0" extrusionOk="0">
                <a:moveTo>
                  <a:pt x="8675" y="0"/>
                </a:moveTo>
                <a:cubicBezTo>
                  <a:pt x="13529" y="2128"/>
                  <a:pt x="17431" y="5968"/>
                  <a:pt x="19638" y="10787"/>
                </a:cubicBezTo>
                <a:lnTo>
                  <a:pt x="0" y="19781"/>
                </a:lnTo>
                <a:lnTo>
                  <a:pt x="8675" y="0"/>
                </a:lnTo>
                <a:close/>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25" name="Arc 19"/>
          <p:cNvSpPr>
            <a:spLocks/>
          </p:cNvSpPr>
          <p:nvPr/>
        </p:nvSpPr>
        <p:spPr bwMode="auto">
          <a:xfrm rot="20072079" flipH="1">
            <a:off x="5510213" y="1628775"/>
            <a:ext cx="1143000" cy="739775"/>
          </a:xfrm>
          <a:custGeom>
            <a:avLst/>
            <a:gdLst>
              <a:gd name="T0" fmla="*/ 2147483646 w 21127"/>
              <a:gd name="T1" fmla="*/ 0 h 15026"/>
              <a:gd name="T2" fmla="*/ 2147483646 w 21127"/>
              <a:gd name="T3" fmla="*/ 2147483646 h 15026"/>
              <a:gd name="T4" fmla="*/ 0 w 21127"/>
              <a:gd name="T5" fmla="*/ 2147483646 h 15026"/>
              <a:gd name="T6" fmla="*/ 0 60000 65536"/>
              <a:gd name="T7" fmla="*/ 0 60000 65536"/>
              <a:gd name="T8" fmla="*/ 0 60000 65536"/>
              <a:gd name="T9" fmla="*/ 0 w 21127"/>
              <a:gd name="T10" fmla="*/ 0 h 15026"/>
              <a:gd name="T11" fmla="*/ 21127 w 21127"/>
              <a:gd name="T12" fmla="*/ 15026 h 15026"/>
            </a:gdLst>
            <a:ahLst/>
            <a:cxnLst>
              <a:cxn ang="T6">
                <a:pos x="T0" y="T1"/>
              </a:cxn>
              <a:cxn ang="T7">
                <a:pos x="T2" y="T3"/>
              </a:cxn>
              <a:cxn ang="T8">
                <a:pos x="T4" y="T5"/>
              </a:cxn>
            </a:cxnLst>
            <a:rect l="T9" t="T10" r="T11" b="T12"/>
            <a:pathLst>
              <a:path w="21127" h="15026" fill="none" extrusionOk="0">
                <a:moveTo>
                  <a:pt x="15517" y="-1"/>
                </a:moveTo>
                <a:cubicBezTo>
                  <a:pt x="18338" y="2913"/>
                  <a:pt x="20282" y="6563"/>
                  <a:pt x="21127" y="10530"/>
                </a:cubicBezTo>
              </a:path>
              <a:path w="21127" h="15026" stroke="0" extrusionOk="0">
                <a:moveTo>
                  <a:pt x="15517" y="-1"/>
                </a:moveTo>
                <a:cubicBezTo>
                  <a:pt x="18338" y="2913"/>
                  <a:pt x="20282" y="6563"/>
                  <a:pt x="21127" y="10530"/>
                </a:cubicBezTo>
                <a:lnTo>
                  <a:pt x="0" y="15026"/>
                </a:lnTo>
                <a:lnTo>
                  <a:pt x="15517" y="-1"/>
                </a:lnTo>
                <a:close/>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26" name="Arc 20"/>
          <p:cNvSpPr>
            <a:spLocks/>
          </p:cNvSpPr>
          <p:nvPr/>
        </p:nvSpPr>
        <p:spPr bwMode="auto">
          <a:xfrm rot="20072079" flipH="1">
            <a:off x="5410200" y="2971800"/>
            <a:ext cx="1447800" cy="1120775"/>
          </a:xfrm>
          <a:custGeom>
            <a:avLst/>
            <a:gdLst>
              <a:gd name="T0" fmla="*/ 2147483646 w 21127"/>
              <a:gd name="T1" fmla="*/ 0 h 15026"/>
              <a:gd name="T2" fmla="*/ 2147483646 w 21127"/>
              <a:gd name="T3" fmla="*/ 2147483646 h 15026"/>
              <a:gd name="T4" fmla="*/ 0 w 21127"/>
              <a:gd name="T5" fmla="*/ 2147483646 h 15026"/>
              <a:gd name="T6" fmla="*/ 0 60000 65536"/>
              <a:gd name="T7" fmla="*/ 0 60000 65536"/>
              <a:gd name="T8" fmla="*/ 0 60000 65536"/>
              <a:gd name="T9" fmla="*/ 0 w 21127"/>
              <a:gd name="T10" fmla="*/ 0 h 15026"/>
              <a:gd name="T11" fmla="*/ 21127 w 21127"/>
              <a:gd name="T12" fmla="*/ 15026 h 15026"/>
            </a:gdLst>
            <a:ahLst/>
            <a:cxnLst>
              <a:cxn ang="T6">
                <a:pos x="T0" y="T1"/>
              </a:cxn>
              <a:cxn ang="T7">
                <a:pos x="T2" y="T3"/>
              </a:cxn>
              <a:cxn ang="T8">
                <a:pos x="T4" y="T5"/>
              </a:cxn>
            </a:cxnLst>
            <a:rect l="T9" t="T10" r="T11" b="T12"/>
            <a:pathLst>
              <a:path w="21127" h="15026" fill="none" extrusionOk="0">
                <a:moveTo>
                  <a:pt x="15517" y="-1"/>
                </a:moveTo>
                <a:cubicBezTo>
                  <a:pt x="18338" y="2913"/>
                  <a:pt x="20282" y="6563"/>
                  <a:pt x="21127" y="10530"/>
                </a:cubicBezTo>
              </a:path>
              <a:path w="21127" h="15026" stroke="0" extrusionOk="0">
                <a:moveTo>
                  <a:pt x="15517" y="-1"/>
                </a:moveTo>
                <a:cubicBezTo>
                  <a:pt x="18338" y="2913"/>
                  <a:pt x="20282" y="6563"/>
                  <a:pt x="21127" y="10530"/>
                </a:cubicBezTo>
                <a:lnTo>
                  <a:pt x="0" y="15026"/>
                </a:lnTo>
                <a:lnTo>
                  <a:pt x="15517" y="-1"/>
                </a:lnTo>
                <a:close/>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27" name="Text Box 21"/>
          <p:cNvSpPr txBox="1">
            <a:spLocks noChangeArrowheads="1"/>
          </p:cNvSpPr>
          <p:nvPr/>
        </p:nvSpPr>
        <p:spPr bwMode="auto">
          <a:xfrm>
            <a:off x="4572000" y="4262438"/>
            <a:ext cx="1359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Núi </a:t>
            </a:r>
            <a:r>
              <a:rPr lang="en-US" altLang="en-US" sz="1600" b="1">
                <a:solidFill>
                  <a:srgbClr val="000000"/>
                </a:solidFill>
                <a:latin typeface="Times New Roman" panose="02020603050405020304" pitchFamily="18" charset="0"/>
                <a:cs typeface="Times New Roman" panose="02020603050405020304" pitchFamily="18" charset="0"/>
              </a:rPr>
              <a:t>Cai Kinh</a:t>
            </a:r>
          </a:p>
        </p:txBody>
      </p:sp>
      <p:sp>
        <p:nvSpPr>
          <p:cNvPr id="13328" name="Text Box 22"/>
          <p:cNvSpPr txBox="1">
            <a:spLocks noChangeArrowheads="1"/>
          </p:cNvSpPr>
          <p:nvPr/>
        </p:nvSpPr>
        <p:spPr bwMode="auto">
          <a:xfrm>
            <a:off x="5943600" y="4262438"/>
            <a:ext cx="1247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Núi Mã Yên</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83991" name="Arc 23"/>
          <p:cNvSpPr>
            <a:spLocks/>
          </p:cNvSpPr>
          <p:nvPr/>
        </p:nvSpPr>
        <p:spPr bwMode="auto">
          <a:xfrm rot="666127" flipH="1" flipV="1">
            <a:off x="5867400" y="1371600"/>
            <a:ext cx="706438" cy="1290638"/>
          </a:xfrm>
          <a:custGeom>
            <a:avLst/>
            <a:gdLst>
              <a:gd name="T0" fmla="*/ 2147483646 w 21600"/>
              <a:gd name="T1" fmla="*/ 0 h 21759"/>
              <a:gd name="T2" fmla="*/ 2147483646 w 21600"/>
              <a:gd name="T3" fmla="*/ 2147483646 h 21759"/>
              <a:gd name="T4" fmla="*/ 0 w 21600"/>
              <a:gd name="T5" fmla="*/ 2147483646 h 21759"/>
              <a:gd name="T6" fmla="*/ 0 60000 65536"/>
              <a:gd name="T7" fmla="*/ 0 60000 65536"/>
              <a:gd name="T8" fmla="*/ 0 60000 65536"/>
              <a:gd name="T9" fmla="*/ 0 w 21600"/>
              <a:gd name="T10" fmla="*/ 0 h 21759"/>
              <a:gd name="T11" fmla="*/ 21600 w 21600"/>
              <a:gd name="T12" fmla="*/ 21759 h 21759"/>
            </a:gdLst>
            <a:ahLst/>
            <a:cxnLst>
              <a:cxn ang="T6">
                <a:pos x="T0" y="T1"/>
              </a:cxn>
              <a:cxn ang="T7">
                <a:pos x="T2" y="T3"/>
              </a:cxn>
              <a:cxn ang="T8">
                <a:pos x="T4" y="T5"/>
              </a:cxn>
            </a:cxnLst>
            <a:rect l="T9" t="T10" r="T11" b="T12"/>
            <a:pathLst>
              <a:path w="21600" h="21759" fill="none" extrusionOk="0">
                <a:moveTo>
                  <a:pt x="13865" y="-1"/>
                </a:moveTo>
                <a:cubicBezTo>
                  <a:pt x="18767" y="4103"/>
                  <a:pt x="21600" y="10168"/>
                  <a:pt x="21600" y="16562"/>
                </a:cubicBezTo>
                <a:cubicBezTo>
                  <a:pt x="21600" y="18313"/>
                  <a:pt x="21386" y="20058"/>
                  <a:pt x="20965" y="21758"/>
                </a:cubicBezTo>
              </a:path>
              <a:path w="21600" h="21759" stroke="0" extrusionOk="0">
                <a:moveTo>
                  <a:pt x="13865" y="-1"/>
                </a:moveTo>
                <a:cubicBezTo>
                  <a:pt x="18767" y="4103"/>
                  <a:pt x="21600" y="10168"/>
                  <a:pt x="21600" y="16562"/>
                </a:cubicBezTo>
                <a:cubicBezTo>
                  <a:pt x="21600" y="18313"/>
                  <a:pt x="21386" y="20058"/>
                  <a:pt x="20965" y="21758"/>
                </a:cubicBezTo>
                <a:lnTo>
                  <a:pt x="0" y="16562"/>
                </a:lnTo>
                <a:lnTo>
                  <a:pt x="13865" y="-1"/>
                </a:lnTo>
                <a:close/>
              </a:path>
            </a:pathLst>
          </a:custGeom>
          <a:noFill/>
          <a:ln w="5715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30" name="Arc 28"/>
          <p:cNvSpPr>
            <a:spLocks/>
          </p:cNvSpPr>
          <p:nvPr/>
        </p:nvSpPr>
        <p:spPr bwMode="auto">
          <a:xfrm rot="15858128" flipH="1">
            <a:off x="319088" y="1738312"/>
            <a:ext cx="704850" cy="885825"/>
          </a:xfrm>
          <a:custGeom>
            <a:avLst/>
            <a:gdLst>
              <a:gd name="T0" fmla="*/ 2147483646 w 21287"/>
              <a:gd name="T1" fmla="*/ 0 h 8477"/>
              <a:gd name="T2" fmla="*/ 2147483646 w 21287"/>
              <a:gd name="T3" fmla="*/ 2147483646 h 8477"/>
              <a:gd name="T4" fmla="*/ 0 w 21287"/>
              <a:gd name="T5" fmla="*/ 2147483646 h 8477"/>
              <a:gd name="T6" fmla="*/ 0 60000 65536"/>
              <a:gd name="T7" fmla="*/ 0 60000 65536"/>
              <a:gd name="T8" fmla="*/ 0 60000 65536"/>
              <a:gd name="T9" fmla="*/ 0 w 21287"/>
              <a:gd name="T10" fmla="*/ 0 h 8477"/>
              <a:gd name="T11" fmla="*/ 21287 w 21287"/>
              <a:gd name="T12" fmla="*/ 8477 h 8477"/>
            </a:gdLst>
            <a:ahLst/>
            <a:cxnLst>
              <a:cxn ang="T6">
                <a:pos x="T0" y="T1"/>
              </a:cxn>
              <a:cxn ang="T7">
                <a:pos x="T2" y="T3"/>
              </a:cxn>
              <a:cxn ang="T8">
                <a:pos x="T4" y="T5"/>
              </a:cxn>
            </a:cxnLst>
            <a:rect l="T9" t="T10" r="T11" b="T12"/>
            <a:pathLst>
              <a:path w="21287" h="8477" fill="none" extrusionOk="0">
                <a:moveTo>
                  <a:pt x="19867" y="-1"/>
                </a:moveTo>
                <a:cubicBezTo>
                  <a:pt x="20525" y="1543"/>
                  <a:pt x="21002" y="3158"/>
                  <a:pt x="21286" y="4813"/>
                </a:cubicBezTo>
              </a:path>
              <a:path w="21287" h="8477" stroke="0" extrusionOk="0">
                <a:moveTo>
                  <a:pt x="19867" y="-1"/>
                </a:moveTo>
                <a:cubicBezTo>
                  <a:pt x="20525" y="1543"/>
                  <a:pt x="21002" y="3158"/>
                  <a:pt x="21286" y="4813"/>
                </a:cubicBezTo>
                <a:lnTo>
                  <a:pt x="0" y="8477"/>
                </a:lnTo>
                <a:lnTo>
                  <a:pt x="19867" y="-1"/>
                </a:lnTo>
                <a:close/>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31" name="Arc 29"/>
          <p:cNvSpPr>
            <a:spLocks/>
          </p:cNvSpPr>
          <p:nvPr/>
        </p:nvSpPr>
        <p:spPr bwMode="auto">
          <a:xfrm rot="10140009" flipH="1" flipV="1">
            <a:off x="-228600" y="4114800"/>
            <a:ext cx="914400" cy="228600"/>
          </a:xfrm>
          <a:custGeom>
            <a:avLst/>
            <a:gdLst>
              <a:gd name="T0" fmla="*/ 2147483646 w 20894"/>
              <a:gd name="T1" fmla="*/ 0 h 19072"/>
              <a:gd name="T2" fmla="*/ 2147483646 w 20894"/>
              <a:gd name="T3" fmla="*/ 2147483646 h 19072"/>
              <a:gd name="T4" fmla="*/ 0 w 20894"/>
              <a:gd name="T5" fmla="*/ 2147483646 h 19072"/>
              <a:gd name="T6" fmla="*/ 0 60000 65536"/>
              <a:gd name="T7" fmla="*/ 0 60000 65536"/>
              <a:gd name="T8" fmla="*/ 0 60000 65536"/>
              <a:gd name="T9" fmla="*/ 0 w 20894"/>
              <a:gd name="T10" fmla="*/ 0 h 19072"/>
              <a:gd name="T11" fmla="*/ 20894 w 20894"/>
              <a:gd name="T12" fmla="*/ 19072 h 19072"/>
            </a:gdLst>
            <a:ahLst/>
            <a:cxnLst>
              <a:cxn ang="T6">
                <a:pos x="T0" y="T1"/>
              </a:cxn>
              <a:cxn ang="T7">
                <a:pos x="T2" y="T3"/>
              </a:cxn>
              <a:cxn ang="T8">
                <a:pos x="T4" y="T5"/>
              </a:cxn>
            </a:cxnLst>
            <a:rect l="T9" t="T10" r="T11" b="T12"/>
            <a:pathLst>
              <a:path w="20894" h="19072" fill="none" extrusionOk="0">
                <a:moveTo>
                  <a:pt x="10139" y="0"/>
                </a:moveTo>
                <a:cubicBezTo>
                  <a:pt x="15465" y="2831"/>
                  <a:pt x="19364" y="7760"/>
                  <a:pt x="20894" y="13594"/>
                </a:cubicBezTo>
              </a:path>
              <a:path w="20894" h="19072" stroke="0" extrusionOk="0">
                <a:moveTo>
                  <a:pt x="10139" y="0"/>
                </a:moveTo>
                <a:cubicBezTo>
                  <a:pt x="15465" y="2831"/>
                  <a:pt x="19364" y="7760"/>
                  <a:pt x="20894" y="13594"/>
                </a:cubicBezTo>
                <a:lnTo>
                  <a:pt x="0" y="19072"/>
                </a:lnTo>
                <a:lnTo>
                  <a:pt x="10139" y="0"/>
                </a:lnTo>
                <a:close/>
              </a:path>
            </a:pathLst>
          </a:custGeom>
          <a:noFill/>
          <a:ln w="57150">
            <a:solidFill>
              <a:srgbClr val="00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3998" name="Oval 30" descr="Large confetti"/>
          <p:cNvSpPr>
            <a:spLocks noChangeArrowheads="1"/>
          </p:cNvSpPr>
          <p:nvPr/>
        </p:nvSpPr>
        <p:spPr bwMode="auto">
          <a:xfrm>
            <a:off x="228600" y="939800"/>
            <a:ext cx="381000" cy="228600"/>
          </a:xfrm>
          <a:prstGeom prst="ellipse">
            <a:avLst/>
          </a:prstGeom>
          <a:pattFill prst="lgConfetti">
            <a:fgClr>
              <a:srgbClr val="808080"/>
            </a:fgClr>
            <a:bgClr>
              <a:schemeClr val="bg1"/>
            </a:bgClr>
          </a:pattFill>
          <a:ln w="9525">
            <a:solidFill>
              <a:schemeClr val="bg1"/>
            </a:solidFill>
            <a:round/>
            <a:headEnd/>
            <a:tailEnd/>
          </a:ln>
          <a:effectLst>
            <a:prstShdw prst="shdw17" dist="17961" dir="2700000">
              <a:schemeClr val="bg1">
                <a:gamma/>
                <a:shade val="60000"/>
                <a:invGamma/>
              </a:schemeClr>
            </a:prstShdw>
          </a:effectLst>
        </p:spPr>
        <p:txBody>
          <a:bodyPr wrap="none" anchor="ct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3333" name="Oval 31"/>
          <p:cNvSpPr>
            <a:spLocks noChangeArrowheads="1"/>
          </p:cNvSpPr>
          <p:nvPr/>
        </p:nvSpPr>
        <p:spPr bwMode="auto">
          <a:xfrm>
            <a:off x="304800" y="990600"/>
            <a:ext cx="152400" cy="101600"/>
          </a:xfrm>
          <a:prstGeom prst="ellipse">
            <a:avLst/>
          </a:prstGeom>
          <a:solidFill>
            <a:srgbClr val="969696"/>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3334" name="Text Box 32"/>
          <p:cNvSpPr txBox="1">
            <a:spLocks noChangeArrowheads="1"/>
          </p:cNvSpPr>
          <p:nvPr/>
        </p:nvSpPr>
        <p:spPr bwMode="auto">
          <a:xfrm>
            <a:off x="533400" y="290513"/>
            <a:ext cx="1484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smtClean="0">
                <a:solidFill>
                  <a:srgbClr val="0066FF"/>
                </a:solidFill>
                <a:latin typeface="Times New Roman" panose="02020603050405020304" pitchFamily="18" charset="0"/>
                <a:cs typeface="Times New Roman" panose="02020603050405020304" pitchFamily="18" charset="0"/>
              </a:rPr>
              <a:t>Chú giải: </a:t>
            </a:r>
            <a:endParaRPr lang="en-US" altLang="en-US" sz="2400" b="1">
              <a:solidFill>
                <a:srgbClr val="0066FF"/>
              </a:solidFill>
              <a:latin typeface="Times New Roman" panose="02020603050405020304" pitchFamily="18" charset="0"/>
              <a:cs typeface="Times New Roman" panose="02020603050405020304" pitchFamily="18" charset="0"/>
            </a:endParaRPr>
          </a:p>
        </p:txBody>
      </p:sp>
      <p:sp>
        <p:nvSpPr>
          <p:cNvPr id="13335" name="Text Box 33"/>
          <p:cNvSpPr txBox="1">
            <a:spLocks noChangeArrowheads="1"/>
          </p:cNvSpPr>
          <p:nvPr/>
        </p:nvSpPr>
        <p:spPr bwMode="auto">
          <a:xfrm>
            <a:off x="838200" y="838200"/>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smtClean="0">
                <a:solidFill>
                  <a:srgbClr val="0066FF"/>
                </a:solidFill>
                <a:latin typeface="Times New Roman" panose="02020603050405020304" pitchFamily="18" charset="0"/>
                <a:cs typeface="Times New Roman" panose="02020603050405020304" pitchFamily="18" charset="0"/>
              </a:rPr>
              <a:t>Núi</a:t>
            </a:r>
            <a:endParaRPr lang="en-US" altLang="en-US" sz="2000" b="1">
              <a:solidFill>
                <a:srgbClr val="0066FF"/>
              </a:solidFill>
              <a:latin typeface="Times New Roman" panose="02020603050405020304" pitchFamily="18" charset="0"/>
              <a:cs typeface="Times New Roman" panose="02020603050405020304" pitchFamily="18" charset="0"/>
            </a:endParaRPr>
          </a:p>
        </p:txBody>
      </p:sp>
      <p:sp>
        <p:nvSpPr>
          <p:cNvPr id="13336" name="Text Box 34"/>
          <p:cNvSpPr txBox="1">
            <a:spLocks noChangeArrowheads="1"/>
          </p:cNvSpPr>
          <p:nvPr/>
        </p:nvSpPr>
        <p:spPr bwMode="auto">
          <a:xfrm>
            <a:off x="838200" y="1268413"/>
            <a:ext cx="732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smtClean="0">
                <a:solidFill>
                  <a:srgbClr val="0066FF"/>
                </a:solidFill>
                <a:latin typeface="Times New Roman" panose="02020603050405020304" pitchFamily="18" charset="0"/>
                <a:cs typeface="Times New Roman" panose="02020603050405020304" pitchFamily="18" charset="0"/>
              </a:rPr>
              <a:t>Sông</a:t>
            </a:r>
            <a:endParaRPr lang="en-US" altLang="en-US" sz="2000" b="1">
              <a:solidFill>
                <a:srgbClr val="0066FF"/>
              </a:solidFill>
              <a:latin typeface="Times New Roman" panose="02020603050405020304" pitchFamily="18" charset="0"/>
              <a:cs typeface="Times New Roman" panose="02020603050405020304" pitchFamily="18" charset="0"/>
            </a:endParaRPr>
          </a:p>
        </p:txBody>
      </p:sp>
      <p:sp>
        <p:nvSpPr>
          <p:cNvPr id="13337" name="Text Box 35"/>
          <p:cNvSpPr txBox="1">
            <a:spLocks noChangeArrowheads="1"/>
          </p:cNvSpPr>
          <p:nvPr/>
        </p:nvSpPr>
        <p:spPr bwMode="auto">
          <a:xfrm>
            <a:off x="838200" y="2362200"/>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smtClean="0">
                <a:solidFill>
                  <a:srgbClr val="0066FF"/>
                </a:solidFill>
                <a:latin typeface="Times New Roman" panose="02020603050405020304" pitchFamily="18" charset="0"/>
                <a:cs typeface="Times New Roman" panose="02020603050405020304" pitchFamily="18" charset="0"/>
              </a:rPr>
              <a:t>Quân ta tiến đánh</a:t>
            </a:r>
            <a:endParaRPr lang="en-US" altLang="en-US" sz="2400" b="1">
              <a:solidFill>
                <a:srgbClr val="0066FF"/>
              </a:solidFill>
              <a:latin typeface="Times New Roman" panose="02020603050405020304" pitchFamily="18" charset="0"/>
              <a:cs typeface="Times New Roman" panose="02020603050405020304" pitchFamily="18" charset="0"/>
            </a:endParaRPr>
          </a:p>
        </p:txBody>
      </p:sp>
      <p:sp>
        <p:nvSpPr>
          <p:cNvPr id="13338" name="AutoShape 36"/>
          <p:cNvSpPr>
            <a:spLocks noChangeArrowheads="1"/>
          </p:cNvSpPr>
          <p:nvPr/>
        </p:nvSpPr>
        <p:spPr bwMode="auto">
          <a:xfrm>
            <a:off x="228600" y="1447800"/>
            <a:ext cx="533400" cy="76200"/>
          </a:xfrm>
          <a:prstGeom prst="wave">
            <a:avLst>
              <a:gd name="adj1" fmla="val 13005"/>
              <a:gd name="adj2" fmla="val 0"/>
            </a:avLst>
          </a:prstGeom>
          <a:noFill/>
          <a:ln w="38100">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3339" name="Arc 37"/>
          <p:cNvSpPr>
            <a:spLocks/>
          </p:cNvSpPr>
          <p:nvPr/>
        </p:nvSpPr>
        <p:spPr bwMode="auto">
          <a:xfrm rot="-3483116">
            <a:off x="354806" y="3302794"/>
            <a:ext cx="509588" cy="762000"/>
          </a:xfrm>
          <a:custGeom>
            <a:avLst/>
            <a:gdLst>
              <a:gd name="T0" fmla="*/ 2147483646 w 19639"/>
              <a:gd name="T1" fmla="*/ 0 h 19781"/>
              <a:gd name="T2" fmla="*/ 2147483646 w 19639"/>
              <a:gd name="T3" fmla="*/ 2147483646 h 19781"/>
              <a:gd name="T4" fmla="*/ 0 w 19639"/>
              <a:gd name="T5" fmla="*/ 2147483646 h 19781"/>
              <a:gd name="T6" fmla="*/ 0 60000 65536"/>
              <a:gd name="T7" fmla="*/ 0 60000 65536"/>
              <a:gd name="T8" fmla="*/ 0 60000 65536"/>
              <a:gd name="T9" fmla="*/ 0 w 19639"/>
              <a:gd name="T10" fmla="*/ 0 h 19781"/>
              <a:gd name="T11" fmla="*/ 19639 w 19639"/>
              <a:gd name="T12" fmla="*/ 19781 h 19781"/>
            </a:gdLst>
            <a:ahLst/>
            <a:cxnLst>
              <a:cxn ang="T6">
                <a:pos x="T0" y="T1"/>
              </a:cxn>
              <a:cxn ang="T7">
                <a:pos x="T2" y="T3"/>
              </a:cxn>
              <a:cxn ang="T8">
                <a:pos x="T4" y="T5"/>
              </a:cxn>
            </a:cxnLst>
            <a:rect l="T9" t="T10" r="T11" b="T12"/>
            <a:pathLst>
              <a:path w="19639" h="19781" fill="none" extrusionOk="0">
                <a:moveTo>
                  <a:pt x="8675" y="0"/>
                </a:moveTo>
                <a:cubicBezTo>
                  <a:pt x="13529" y="2128"/>
                  <a:pt x="17431" y="5968"/>
                  <a:pt x="19638" y="10787"/>
                </a:cubicBezTo>
              </a:path>
              <a:path w="19639" h="19781" stroke="0" extrusionOk="0">
                <a:moveTo>
                  <a:pt x="8675" y="0"/>
                </a:moveTo>
                <a:cubicBezTo>
                  <a:pt x="13529" y="2128"/>
                  <a:pt x="17431" y="5968"/>
                  <a:pt x="19638" y="10787"/>
                </a:cubicBezTo>
                <a:lnTo>
                  <a:pt x="0" y="19781"/>
                </a:lnTo>
                <a:lnTo>
                  <a:pt x="8675" y="0"/>
                </a:lnTo>
                <a:close/>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pic>
        <p:nvPicPr>
          <p:cNvPr id="13340" name="Picture 38" descr="MAI-PHUC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2388418">
            <a:off x="228600" y="1752600"/>
            <a:ext cx="4778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Text Box 39"/>
          <p:cNvSpPr txBox="1">
            <a:spLocks noChangeArrowheads="1"/>
          </p:cNvSpPr>
          <p:nvPr/>
        </p:nvSpPr>
        <p:spPr bwMode="auto">
          <a:xfrm>
            <a:off x="838200" y="1828800"/>
            <a:ext cx="2156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smtClean="0">
                <a:solidFill>
                  <a:srgbClr val="0066FF"/>
                </a:solidFill>
                <a:latin typeface="Times New Roman" panose="02020603050405020304" pitchFamily="18" charset="0"/>
                <a:cs typeface="Times New Roman" panose="02020603050405020304" pitchFamily="18" charset="0"/>
              </a:rPr>
              <a:t>Quân ta mai phục</a:t>
            </a:r>
            <a:endParaRPr lang="en-US" altLang="en-US" sz="2000" b="1">
              <a:solidFill>
                <a:srgbClr val="0066FF"/>
              </a:solidFill>
              <a:latin typeface="Times New Roman" panose="02020603050405020304" pitchFamily="18" charset="0"/>
              <a:cs typeface="Times New Roman" panose="02020603050405020304" pitchFamily="18" charset="0"/>
            </a:endParaRPr>
          </a:p>
        </p:txBody>
      </p:sp>
      <p:sp>
        <p:nvSpPr>
          <p:cNvPr id="13342" name="Text Box 40"/>
          <p:cNvSpPr txBox="1">
            <a:spLocks noChangeArrowheads="1"/>
          </p:cNvSpPr>
          <p:nvPr/>
        </p:nvSpPr>
        <p:spPr bwMode="auto">
          <a:xfrm>
            <a:off x="914400" y="3200400"/>
            <a:ext cx="220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smtClean="0">
                <a:solidFill>
                  <a:srgbClr val="0066FF"/>
                </a:solidFill>
                <a:latin typeface="Times New Roman" panose="02020603050405020304" pitchFamily="18" charset="0"/>
                <a:cs typeface="Times New Roman" panose="02020603050405020304" pitchFamily="18" charset="0"/>
              </a:rPr>
              <a:t>Quân địch hành quân</a:t>
            </a:r>
            <a:endParaRPr lang="en-US" altLang="en-US" sz="2400" b="1">
              <a:solidFill>
                <a:srgbClr val="0066FF"/>
              </a:solidFill>
              <a:latin typeface="Times New Roman" panose="02020603050405020304" pitchFamily="18" charset="0"/>
              <a:cs typeface="Times New Roman" panose="02020603050405020304" pitchFamily="18" charset="0"/>
            </a:endParaRPr>
          </a:p>
        </p:txBody>
      </p:sp>
      <p:sp>
        <p:nvSpPr>
          <p:cNvPr id="13343" name="Text Box 41"/>
          <p:cNvSpPr txBox="1">
            <a:spLocks noChangeArrowheads="1"/>
          </p:cNvSpPr>
          <p:nvPr/>
        </p:nvSpPr>
        <p:spPr bwMode="auto">
          <a:xfrm>
            <a:off x="914400" y="3962400"/>
            <a:ext cx="220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smtClean="0">
                <a:solidFill>
                  <a:srgbClr val="0066FF"/>
                </a:solidFill>
                <a:latin typeface="Times New Roman" panose="02020603050405020304" pitchFamily="18" charset="0"/>
                <a:cs typeface="Times New Roman" panose="02020603050405020304" pitchFamily="18" charset="0"/>
              </a:rPr>
              <a:t>Quân địch tháo chạy</a:t>
            </a:r>
            <a:endParaRPr lang="en-US" altLang="en-US" sz="2400" b="1">
              <a:solidFill>
                <a:srgbClr val="0066FF"/>
              </a:solidFill>
              <a:latin typeface="Times New Roman" panose="02020603050405020304" pitchFamily="18" charset="0"/>
              <a:cs typeface="Times New Roman" panose="02020603050405020304" pitchFamily="18" charset="0"/>
            </a:endParaRPr>
          </a:p>
        </p:txBody>
      </p:sp>
      <p:sp>
        <p:nvSpPr>
          <p:cNvPr id="84010" name="Arc 42"/>
          <p:cNvSpPr>
            <a:spLocks/>
          </p:cNvSpPr>
          <p:nvPr/>
        </p:nvSpPr>
        <p:spPr bwMode="auto">
          <a:xfrm rot="10608463" flipH="1">
            <a:off x="4953000" y="1447800"/>
            <a:ext cx="760413" cy="2290763"/>
          </a:xfrm>
          <a:custGeom>
            <a:avLst/>
            <a:gdLst>
              <a:gd name="T0" fmla="*/ 2147483646 w 20953"/>
              <a:gd name="T1" fmla="*/ 0 h 8477"/>
              <a:gd name="T2" fmla="*/ 2147483646 w 20953"/>
              <a:gd name="T3" fmla="*/ 2147483646 h 8477"/>
              <a:gd name="T4" fmla="*/ 0 w 20953"/>
              <a:gd name="T5" fmla="*/ 2147483646 h 8477"/>
              <a:gd name="T6" fmla="*/ 0 60000 65536"/>
              <a:gd name="T7" fmla="*/ 0 60000 65536"/>
              <a:gd name="T8" fmla="*/ 0 60000 65536"/>
              <a:gd name="T9" fmla="*/ 0 w 20953"/>
              <a:gd name="T10" fmla="*/ 0 h 8477"/>
              <a:gd name="T11" fmla="*/ 20953 w 20953"/>
              <a:gd name="T12" fmla="*/ 8477 h 8477"/>
            </a:gdLst>
            <a:ahLst/>
            <a:cxnLst>
              <a:cxn ang="T6">
                <a:pos x="T0" y="T1"/>
              </a:cxn>
              <a:cxn ang="T7">
                <a:pos x="T2" y="T3"/>
              </a:cxn>
              <a:cxn ang="T8">
                <a:pos x="T4" y="T5"/>
              </a:cxn>
            </a:cxnLst>
            <a:rect l="T9" t="T10" r="T11" b="T12"/>
            <a:pathLst>
              <a:path w="20953" h="8477" fill="none" extrusionOk="0">
                <a:moveTo>
                  <a:pt x="19867" y="-1"/>
                </a:moveTo>
                <a:cubicBezTo>
                  <a:pt x="20313" y="1046"/>
                  <a:pt x="20676" y="2127"/>
                  <a:pt x="20953" y="3230"/>
                </a:cubicBezTo>
              </a:path>
              <a:path w="20953" h="8477" stroke="0" extrusionOk="0">
                <a:moveTo>
                  <a:pt x="19867" y="-1"/>
                </a:moveTo>
                <a:cubicBezTo>
                  <a:pt x="20313" y="1046"/>
                  <a:pt x="20676" y="2127"/>
                  <a:pt x="20953" y="3230"/>
                </a:cubicBezTo>
                <a:lnTo>
                  <a:pt x="0" y="8477"/>
                </a:lnTo>
                <a:lnTo>
                  <a:pt x="19867" y="-1"/>
                </a:lnTo>
                <a:close/>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 name="TextBox 2"/>
          <p:cNvSpPr txBox="1"/>
          <p:nvPr/>
        </p:nvSpPr>
        <p:spPr>
          <a:xfrm>
            <a:off x="4436969" y="6324600"/>
            <a:ext cx="4261103" cy="584775"/>
          </a:xfrm>
          <a:prstGeom prst="rect">
            <a:avLst/>
          </a:prstGeom>
          <a:noFill/>
        </p:spPr>
        <p:txBody>
          <a:bodyPr wrap="none" rtlCol="0">
            <a:spAutoFit/>
          </a:bodyPr>
          <a:lstStyle/>
          <a:p>
            <a:r>
              <a:rPr lang="en-US" altLang="en-US" sz="3200" b="1">
                <a:solidFill>
                  <a:srgbClr val="FF0000"/>
                </a:solidFill>
                <a:latin typeface="Times New Roman" panose="02020603050405020304" pitchFamily="18" charset="0"/>
                <a:cs typeface="Times New Roman" panose="02020603050405020304" pitchFamily="18" charset="0"/>
              </a:rPr>
              <a:t>Lược đồ trận Chi </a:t>
            </a:r>
            <a:r>
              <a:rPr lang="en-US" altLang="en-US" sz="3200" b="1" smtClean="0">
                <a:solidFill>
                  <a:srgbClr val="FF0000"/>
                </a:solidFill>
                <a:latin typeface="Times New Roman" panose="02020603050405020304" pitchFamily="18" charset="0"/>
                <a:cs typeface="Times New Roman" panose="02020603050405020304" pitchFamily="18" charset="0"/>
              </a:rPr>
              <a:t>Lăng</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repeatCount="200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repeatCount="2000" fill="hold" nodeType="clickEffect">
                                  <p:stCondLst>
                                    <p:cond delay="0"/>
                                  </p:stCondLst>
                                  <p:childTnLst>
                                    <p:animEffect transition="out" filter="fade">
                                      <p:cBhvr>
                                        <p:cTn id="11" dur="500" tmFilter="0, 0; .2, .5; .8, .5; 1, 0"/>
                                        <p:tgtEl>
                                          <p:spTgt spid="84010"/>
                                        </p:tgtEl>
                                      </p:cBhvr>
                                    </p:animEffect>
                                    <p:animScale>
                                      <p:cBhvr>
                                        <p:cTn id="12" dur="250" autoRev="1" fill="hold"/>
                                        <p:tgtEl>
                                          <p:spTgt spid="84010"/>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repeatCount="2000" fill="hold" nodeType="clickEffect">
                                  <p:stCondLst>
                                    <p:cond delay="0"/>
                                  </p:stCondLst>
                                  <p:childTnLst>
                                    <p:animEffect transition="out" filter="fade">
                                      <p:cBhvr>
                                        <p:cTn id="16" dur="500" tmFilter="0, 0; .2, .5; .8, .5; 1, 0"/>
                                        <p:tgtEl>
                                          <p:spTgt spid="83986"/>
                                        </p:tgtEl>
                                      </p:cBhvr>
                                    </p:animEffect>
                                    <p:animScale>
                                      <p:cBhvr>
                                        <p:cTn id="17" dur="250" autoRev="1" fill="hold"/>
                                        <p:tgtEl>
                                          <p:spTgt spid="83986"/>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repeatCount="2000" fill="hold" nodeType="clickEffect">
                                  <p:stCondLst>
                                    <p:cond delay="0"/>
                                  </p:stCondLst>
                                  <p:childTnLst>
                                    <p:animEffect transition="out" filter="fade">
                                      <p:cBhvr>
                                        <p:cTn id="21" dur="500" tmFilter="0, 0; .2, .5; .8, .5; 1, 0"/>
                                        <p:tgtEl>
                                          <p:spTgt spid="83991"/>
                                        </p:tgtEl>
                                      </p:cBhvr>
                                    </p:animEffect>
                                    <p:animScale>
                                      <p:cBhvr>
                                        <p:cTn id="22" dur="250" autoRev="1" fill="hold"/>
                                        <p:tgtEl>
                                          <p:spTgt spid="839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grpSp>
        <p:nvGrpSpPr>
          <p:cNvPr id="14339" name="Group 5"/>
          <p:cNvGrpSpPr>
            <a:grpSpLocks/>
          </p:cNvGrpSpPr>
          <p:nvPr/>
        </p:nvGrpSpPr>
        <p:grpSpPr bwMode="auto">
          <a:xfrm>
            <a:off x="0" y="0"/>
            <a:ext cx="9144000" cy="5991225"/>
            <a:chOff x="144" y="0"/>
            <a:chExt cx="5472" cy="3600"/>
          </a:xfrm>
        </p:grpSpPr>
        <p:pic>
          <p:nvPicPr>
            <p:cNvPr id="14341" name="Picture 3" descr="t1788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0"/>
              <a:ext cx="3888"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lyhu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0"/>
              <a:ext cx="2640"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526" name="Text Box 6"/>
          <p:cNvSpPr txBox="1">
            <a:spLocks noChangeArrowheads="1"/>
          </p:cNvSpPr>
          <p:nvPr/>
        </p:nvSpPr>
        <p:spPr bwMode="auto">
          <a:xfrm>
            <a:off x="700088" y="6129338"/>
            <a:ext cx="723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Kị binh ta ra nghênh chiến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 calcmode="lin" valueType="num">
                                      <p:cBhvr>
                                        <p:cTn id="7" dur="1000" fill="hold"/>
                                        <p:tgtEl>
                                          <p:spTgt spid="107526"/>
                                        </p:tgtEl>
                                        <p:attrNameLst>
                                          <p:attrName>ppt_x</p:attrName>
                                        </p:attrNameLst>
                                      </p:cBhvr>
                                      <p:tavLst>
                                        <p:tav tm="0">
                                          <p:val>
                                            <p:strVal val="#ppt_x-.2"/>
                                          </p:val>
                                        </p:tav>
                                        <p:tav tm="100000">
                                          <p:val>
                                            <p:strVal val="#ppt_x"/>
                                          </p:val>
                                        </p:tav>
                                      </p:tavLst>
                                    </p:anim>
                                    <p:anim calcmode="lin" valueType="num">
                                      <p:cBhvr>
                                        <p:cTn id="8" dur="1000" fill="hold"/>
                                        <p:tgtEl>
                                          <p:spTgt spid="1075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t1788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62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DTTT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0"/>
            <a:ext cx="48577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Text Box 7"/>
          <p:cNvSpPr txBox="1">
            <a:spLocks noChangeArrowheads="1"/>
          </p:cNvSpPr>
          <p:nvPr/>
        </p:nvSpPr>
        <p:spPr bwMode="auto">
          <a:xfrm>
            <a:off x="228600" y="5764213"/>
            <a:ext cx="8686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b="1">
                <a:solidFill>
                  <a:srgbClr val="0000FF"/>
                </a:solidFill>
                <a:latin typeface="Times New Roman" panose="02020603050405020304" pitchFamily="18" charset="0"/>
                <a:cs typeface="Times New Roman" panose="02020603050405020304" pitchFamily="18" charset="0"/>
              </a:rPr>
              <a:t>Kị binh ta quay dầu giả vờ thua để nhử Liễu Thăng cùng đám kị binh vào </a:t>
            </a:r>
            <a:r>
              <a:rPr lang="en-US" altLang="en-US" b="1" smtClean="0">
                <a:solidFill>
                  <a:srgbClr val="0000FF"/>
                </a:solidFill>
                <a:latin typeface="Times New Roman" panose="02020603050405020304" pitchFamily="18" charset="0"/>
                <a:cs typeface="Times New Roman" panose="02020603050405020304" pitchFamily="18" charset="0"/>
              </a:rPr>
              <a:t>ải </a:t>
            </a:r>
            <a:endParaRPr lang="en-US" altLang="en-US"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 calcmode="lin" valueType="num">
                                      <p:cBhvr>
                                        <p:cTn id="7" dur="1000" fill="hold"/>
                                        <p:tgtEl>
                                          <p:spTgt spid="108551"/>
                                        </p:tgtEl>
                                        <p:attrNameLst>
                                          <p:attrName>ppt_x</p:attrName>
                                        </p:attrNameLst>
                                      </p:cBhvr>
                                      <p:tavLst>
                                        <p:tav tm="0">
                                          <p:val>
                                            <p:strVal val="#ppt_x-.2"/>
                                          </p:val>
                                        </p:tav>
                                        <p:tav tm="100000">
                                          <p:val>
                                            <p:strVal val="#ppt_x"/>
                                          </p:val>
                                        </p:tav>
                                      </p:tavLst>
                                    </p:anim>
                                    <p:anim calcmode="lin" valueType="num">
                                      <p:cBhvr>
                                        <p:cTn id="8" dur="1000" fill="hold"/>
                                        <p:tgtEl>
                                          <p:spTgt spid="1085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29718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pic>
        <p:nvPicPr>
          <p:cNvPr id="16387" name="Picture 3" descr="LDO-CHI-L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6172200" cy="6858000"/>
          </a:xfrm>
          <a:prstGeom prst="rect">
            <a:avLst/>
          </a:prstGeom>
          <a:solidFill>
            <a:srgbClr val="B2B2A9"/>
          </a:solidFill>
          <a:ln w="9525">
            <a:solidFill>
              <a:srgbClr val="0066FF"/>
            </a:solidFill>
            <a:miter lim="800000"/>
            <a:headEnd/>
            <a:tailEnd/>
          </a:ln>
        </p:spPr>
      </p:pic>
      <p:pic>
        <p:nvPicPr>
          <p:cNvPr id="16390" name="Picture 6" descr="MAI-PHUC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1497809">
            <a:off x="5105400" y="4648200"/>
            <a:ext cx="6635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MAI-PHU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81327">
            <a:off x="4980782" y="1420018"/>
            <a:ext cx="5715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MAI-PHUC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2540670">
            <a:off x="4876800" y="2895600"/>
            <a:ext cx="6635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MAI-PHUC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2716810">
            <a:off x="4915694" y="1866106"/>
            <a:ext cx="6635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MAI-PHUC2"/>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rot="-8182887">
            <a:off x="6705600" y="1981200"/>
            <a:ext cx="6635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MAI-PHUC1"/>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rot="6984815">
            <a:off x="6885782" y="2715418"/>
            <a:ext cx="5715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MAI-PHU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63835">
            <a:off x="6885782" y="3858418"/>
            <a:ext cx="5715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9" name="Arc 17"/>
          <p:cNvSpPr>
            <a:spLocks/>
          </p:cNvSpPr>
          <p:nvPr/>
        </p:nvSpPr>
        <p:spPr bwMode="auto">
          <a:xfrm rot="2512794">
            <a:off x="5510213" y="-152400"/>
            <a:ext cx="661987" cy="1563688"/>
          </a:xfrm>
          <a:custGeom>
            <a:avLst/>
            <a:gdLst>
              <a:gd name="T0" fmla="*/ 2147483646 w 19639"/>
              <a:gd name="T1" fmla="*/ 0 h 19781"/>
              <a:gd name="T2" fmla="*/ 2147483646 w 19639"/>
              <a:gd name="T3" fmla="*/ 2147483646 h 19781"/>
              <a:gd name="T4" fmla="*/ 0 w 19639"/>
              <a:gd name="T5" fmla="*/ 2147483646 h 19781"/>
              <a:gd name="T6" fmla="*/ 0 60000 65536"/>
              <a:gd name="T7" fmla="*/ 0 60000 65536"/>
              <a:gd name="T8" fmla="*/ 0 60000 65536"/>
              <a:gd name="T9" fmla="*/ 0 w 19639"/>
              <a:gd name="T10" fmla="*/ 0 h 19781"/>
              <a:gd name="T11" fmla="*/ 19639 w 19639"/>
              <a:gd name="T12" fmla="*/ 19781 h 19781"/>
            </a:gdLst>
            <a:ahLst/>
            <a:cxnLst>
              <a:cxn ang="T6">
                <a:pos x="T0" y="T1"/>
              </a:cxn>
              <a:cxn ang="T7">
                <a:pos x="T2" y="T3"/>
              </a:cxn>
              <a:cxn ang="T8">
                <a:pos x="T4" y="T5"/>
              </a:cxn>
            </a:cxnLst>
            <a:rect l="T9" t="T10" r="T11" b="T12"/>
            <a:pathLst>
              <a:path w="19639" h="19781" fill="none" extrusionOk="0">
                <a:moveTo>
                  <a:pt x="8675" y="0"/>
                </a:moveTo>
                <a:cubicBezTo>
                  <a:pt x="13529" y="2128"/>
                  <a:pt x="17431" y="5968"/>
                  <a:pt x="19638" y="10787"/>
                </a:cubicBezTo>
              </a:path>
              <a:path w="19639" h="19781" stroke="0" extrusionOk="0">
                <a:moveTo>
                  <a:pt x="8675" y="0"/>
                </a:moveTo>
                <a:cubicBezTo>
                  <a:pt x="13529" y="2128"/>
                  <a:pt x="17431" y="5968"/>
                  <a:pt x="19638" y="10787"/>
                </a:cubicBezTo>
                <a:lnTo>
                  <a:pt x="0" y="19781"/>
                </a:lnTo>
                <a:lnTo>
                  <a:pt x="8675" y="0"/>
                </a:lnTo>
                <a:close/>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10" name="Arc 18"/>
          <p:cNvSpPr>
            <a:spLocks/>
          </p:cNvSpPr>
          <p:nvPr/>
        </p:nvSpPr>
        <p:spPr bwMode="auto">
          <a:xfrm rot="20072079" flipH="1">
            <a:off x="5486400" y="1600200"/>
            <a:ext cx="1143000" cy="739775"/>
          </a:xfrm>
          <a:custGeom>
            <a:avLst/>
            <a:gdLst>
              <a:gd name="T0" fmla="*/ 2147483646 w 21127"/>
              <a:gd name="T1" fmla="*/ 0 h 15026"/>
              <a:gd name="T2" fmla="*/ 2147483646 w 21127"/>
              <a:gd name="T3" fmla="*/ 2147483646 h 15026"/>
              <a:gd name="T4" fmla="*/ 0 w 21127"/>
              <a:gd name="T5" fmla="*/ 2147483646 h 15026"/>
              <a:gd name="T6" fmla="*/ 0 60000 65536"/>
              <a:gd name="T7" fmla="*/ 0 60000 65536"/>
              <a:gd name="T8" fmla="*/ 0 60000 65536"/>
              <a:gd name="T9" fmla="*/ 0 w 21127"/>
              <a:gd name="T10" fmla="*/ 0 h 15026"/>
              <a:gd name="T11" fmla="*/ 21127 w 21127"/>
              <a:gd name="T12" fmla="*/ 15026 h 15026"/>
            </a:gdLst>
            <a:ahLst/>
            <a:cxnLst>
              <a:cxn ang="T6">
                <a:pos x="T0" y="T1"/>
              </a:cxn>
              <a:cxn ang="T7">
                <a:pos x="T2" y="T3"/>
              </a:cxn>
              <a:cxn ang="T8">
                <a:pos x="T4" y="T5"/>
              </a:cxn>
            </a:cxnLst>
            <a:rect l="T9" t="T10" r="T11" b="T12"/>
            <a:pathLst>
              <a:path w="21127" h="15026" fill="none" extrusionOk="0">
                <a:moveTo>
                  <a:pt x="15517" y="-1"/>
                </a:moveTo>
                <a:cubicBezTo>
                  <a:pt x="18338" y="2913"/>
                  <a:pt x="20282" y="6563"/>
                  <a:pt x="21127" y="10530"/>
                </a:cubicBezTo>
              </a:path>
              <a:path w="21127" h="15026" stroke="0" extrusionOk="0">
                <a:moveTo>
                  <a:pt x="15517" y="-1"/>
                </a:moveTo>
                <a:cubicBezTo>
                  <a:pt x="18338" y="2913"/>
                  <a:pt x="20282" y="6563"/>
                  <a:pt x="21127" y="10530"/>
                </a:cubicBezTo>
                <a:lnTo>
                  <a:pt x="0" y="15026"/>
                </a:lnTo>
                <a:lnTo>
                  <a:pt x="15517" y="-1"/>
                </a:lnTo>
                <a:close/>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13" name="Arc 21"/>
          <p:cNvSpPr>
            <a:spLocks/>
          </p:cNvSpPr>
          <p:nvPr/>
        </p:nvSpPr>
        <p:spPr bwMode="auto">
          <a:xfrm rot="7253993" flipH="1">
            <a:off x="5431632" y="1580356"/>
            <a:ext cx="546100" cy="1131887"/>
          </a:xfrm>
          <a:custGeom>
            <a:avLst/>
            <a:gdLst>
              <a:gd name="T0" fmla="*/ 2147483646 w 21600"/>
              <a:gd name="T1" fmla="*/ 0 h 19521"/>
              <a:gd name="T2" fmla="*/ 2147483646 w 21600"/>
              <a:gd name="T3" fmla="*/ 2147483646 h 19521"/>
              <a:gd name="T4" fmla="*/ 0 w 21600"/>
              <a:gd name="T5" fmla="*/ 2147483646 h 19521"/>
              <a:gd name="T6" fmla="*/ 0 60000 65536"/>
              <a:gd name="T7" fmla="*/ 0 60000 65536"/>
              <a:gd name="T8" fmla="*/ 0 60000 65536"/>
              <a:gd name="T9" fmla="*/ 0 w 21600"/>
              <a:gd name="T10" fmla="*/ 0 h 19521"/>
              <a:gd name="T11" fmla="*/ 21600 w 21600"/>
              <a:gd name="T12" fmla="*/ 19521 h 19521"/>
            </a:gdLst>
            <a:ahLst/>
            <a:cxnLst>
              <a:cxn ang="T6">
                <a:pos x="T0" y="T1"/>
              </a:cxn>
              <a:cxn ang="T7">
                <a:pos x="T2" y="T3"/>
              </a:cxn>
              <a:cxn ang="T8">
                <a:pos x="T4" y="T5"/>
              </a:cxn>
            </a:cxnLst>
            <a:rect l="T9" t="T10" r="T11" b="T12"/>
            <a:pathLst>
              <a:path w="21600" h="19521" fill="none" extrusionOk="0">
                <a:moveTo>
                  <a:pt x="14150" y="0"/>
                </a:moveTo>
                <a:cubicBezTo>
                  <a:pt x="18882" y="4102"/>
                  <a:pt x="21600" y="10056"/>
                  <a:pt x="21600" y="16319"/>
                </a:cubicBezTo>
                <a:cubicBezTo>
                  <a:pt x="21600" y="17390"/>
                  <a:pt x="21520" y="18461"/>
                  <a:pt x="21361" y="19521"/>
                </a:cubicBezTo>
              </a:path>
              <a:path w="21600" h="19521" stroke="0" extrusionOk="0">
                <a:moveTo>
                  <a:pt x="14150" y="0"/>
                </a:moveTo>
                <a:cubicBezTo>
                  <a:pt x="18882" y="4102"/>
                  <a:pt x="21600" y="10056"/>
                  <a:pt x="21600" y="16319"/>
                </a:cubicBezTo>
                <a:cubicBezTo>
                  <a:pt x="21600" y="17390"/>
                  <a:pt x="21520" y="18461"/>
                  <a:pt x="21361" y="19521"/>
                </a:cubicBezTo>
                <a:lnTo>
                  <a:pt x="0" y="16319"/>
                </a:lnTo>
                <a:lnTo>
                  <a:pt x="14150" y="0"/>
                </a:lnTo>
                <a:close/>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14" name="AutoShape 22"/>
          <p:cNvSpPr>
            <a:spLocks noChangeArrowheads="1"/>
          </p:cNvSpPr>
          <p:nvPr/>
        </p:nvSpPr>
        <p:spPr bwMode="auto">
          <a:xfrm>
            <a:off x="5562600" y="3733800"/>
            <a:ext cx="533400" cy="533400"/>
          </a:xfrm>
          <a:prstGeom prst="irregularSeal1">
            <a:avLst/>
          </a:prstGeom>
          <a:solidFill>
            <a:srgbClr val="FF33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85015" name="Arc 23"/>
          <p:cNvSpPr>
            <a:spLocks/>
          </p:cNvSpPr>
          <p:nvPr/>
        </p:nvSpPr>
        <p:spPr bwMode="auto">
          <a:xfrm rot="17804513" flipH="1">
            <a:off x="5043488" y="3109912"/>
            <a:ext cx="704850" cy="885825"/>
          </a:xfrm>
          <a:custGeom>
            <a:avLst/>
            <a:gdLst>
              <a:gd name="T0" fmla="*/ 2147483646 w 21287"/>
              <a:gd name="T1" fmla="*/ 0 h 8477"/>
              <a:gd name="T2" fmla="*/ 2147483646 w 21287"/>
              <a:gd name="T3" fmla="*/ 2147483646 h 8477"/>
              <a:gd name="T4" fmla="*/ 0 w 21287"/>
              <a:gd name="T5" fmla="*/ 2147483646 h 8477"/>
              <a:gd name="T6" fmla="*/ 0 60000 65536"/>
              <a:gd name="T7" fmla="*/ 0 60000 65536"/>
              <a:gd name="T8" fmla="*/ 0 60000 65536"/>
              <a:gd name="T9" fmla="*/ 0 w 21287"/>
              <a:gd name="T10" fmla="*/ 0 h 8477"/>
              <a:gd name="T11" fmla="*/ 21287 w 21287"/>
              <a:gd name="T12" fmla="*/ 8477 h 8477"/>
            </a:gdLst>
            <a:ahLst/>
            <a:cxnLst>
              <a:cxn ang="T6">
                <a:pos x="T0" y="T1"/>
              </a:cxn>
              <a:cxn ang="T7">
                <a:pos x="T2" y="T3"/>
              </a:cxn>
              <a:cxn ang="T8">
                <a:pos x="T4" y="T5"/>
              </a:cxn>
            </a:cxnLst>
            <a:rect l="T9" t="T10" r="T11" b="T12"/>
            <a:pathLst>
              <a:path w="21287" h="8477" fill="none" extrusionOk="0">
                <a:moveTo>
                  <a:pt x="19867" y="-1"/>
                </a:moveTo>
                <a:cubicBezTo>
                  <a:pt x="20525" y="1543"/>
                  <a:pt x="21002" y="3158"/>
                  <a:pt x="21286" y="4813"/>
                </a:cubicBezTo>
              </a:path>
              <a:path w="21287" h="8477" stroke="0" extrusionOk="0">
                <a:moveTo>
                  <a:pt x="19867" y="-1"/>
                </a:moveTo>
                <a:cubicBezTo>
                  <a:pt x="20525" y="1543"/>
                  <a:pt x="21002" y="3158"/>
                  <a:pt x="21286" y="4813"/>
                </a:cubicBezTo>
                <a:lnTo>
                  <a:pt x="0" y="8477"/>
                </a:lnTo>
                <a:lnTo>
                  <a:pt x="19867" y="-1"/>
                </a:lnTo>
                <a:close/>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16" name="Arc 24"/>
          <p:cNvSpPr>
            <a:spLocks/>
          </p:cNvSpPr>
          <p:nvPr/>
        </p:nvSpPr>
        <p:spPr bwMode="auto">
          <a:xfrm rot="13216418" flipH="1">
            <a:off x="4648200" y="3733800"/>
            <a:ext cx="704850" cy="885825"/>
          </a:xfrm>
          <a:custGeom>
            <a:avLst/>
            <a:gdLst>
              <a:gd name="T0" fmla="*/ 2147483646 w 21287"/>
              <a:gd name="T1" fmla="*/ 0 h 8477"/>
              <a:gd name="T2" fmla="*/ 2147483646 w 21287"/>
              <a:gd name="T3" fmla="*/ 2147483646 h 8477"/>
              <a:gd name="T4" fmla="*/ 0 w 21287"/>
              <a:gd name="T5" fmla="*/ 2147483646 h 8477"/>
              <a:gd name="T6" fmla="*/ 0 60000 65536"/>
              <a:gd name="T7" fmla="*/ 0 60000 65536"/>
              <a:gd name="T8" fmla="*/ 0 60000 65536"/>
              <a:gd name="T9" fmla="*/ 0 w 21287"/>
              <a:gd name="T10" fmla="*/ 0 h 8477"/>
              <a:gd name="T11" fmla="*/ 21287 w 21287"/>
              <a:gd name="T12" fmla="*/ 8477 h 8477"/>
            </a:gdLst>
            <a:ahLst/>
            <a:cxnLst>
              <a:cxn ang="T6">
                <a:pos x="T0" y="T1"/>
              </a:cxn>
              <a:cxn ang="T7">
                <a:pos x="T2" y="T3"/>
              </a:cxn>
              <a:cxn ang="T8">
                <a:pos x="T4" y="T5"/>
              </a:cxn>
            </a:cxnLst>
            <a:rect l="T9" t="T10" r="T11" b="T12"/>
            <a:pathLst>
              <a:path w="21287" h="8477" fill="none" extrusionOk="0">
                <a:moveTo>
                  <a:pt x="19867" y="-1"/>
                </a:moveTo>
                <a:cubicBezTo>
                  <a:pt x="20525" y="1543"/>
                  <a:pt x="21002" y="3158"/>
                  <a:pt x="21286" y="4813"/>
                </a:cubicBezTo>
              </a:path>
              <a:path w="21287" h="8477" stroke="0" extrusionOk="0">
                <a:moveTo>
                  <a:pt x="19867" y="-1"/>
                </a:moveTo>
                <a:cubicBezTo>
                  <a:pt x="20525" y="1543"/>
                  <a:pt x="21002" y="3158"/>
                  <a:pt x="21286" y="4813"/>
                </a:cubicBezTo>
                <a:lnTo>
                  <a:pt x="0" y="8477"/>
                </a:lnTo>
                <a:lnTo>
                  <a:pt x="19867" y="-1"/>
                </a:lnTo>
                <a:close/>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17" name="Arc 25"/>
          <p:cNvSpPr>
            <a:spLocks/>
          </p:cNvSpPr>
          <p:nvPr/>
        </p:nvSpPr>
        <p:spPr bwMode="auto">
          <a:xfrm rot="2562374" flipH="1">
            <a:off x="6400800" y="3276600"/>
            <a:ext cx="704850" cy="885825"/>
          </a:xfrm>
          <a:custGeom>
            <a:avLst/>
            <a:gdLst>
              <a:gd name="T0" fmla="*/ 2147483646 w 21287"/>
              <a:gd name="T1" fmla="*/ 0 h 8477"/>
              <a:gd name="T2" fmla="*/ 2147483646 w 21287"/>
              <a:gd name="T3" fmla="*/ 2147483646 h 8477"/>
              <a:gd name="T4" fmla="*/ 0 w 21287"/>
              <a:gd name="T5" fmla="*/ 2147483646 h 8477"/>
              <a:gd name="T6" fmla="*/ 0 60000 65536"/>
              <a:gd name="T7" fmla="*/ 0 60000 65536"/>
              <a:gd name="T8" fmla="*/ 0 60000 65536"/>
              <a:gd name="T9" fmla="*/ 0 w 21287"/>
              <a:gd name="T10" fmla="*/ 0 h 8477"/>
              <a:gd name="T11" fmla="*/ 21287 w 21287"/>
              <a:gd name="T12" fmla="*/ 8477 h 8477"/>
            </a:gdLst>
            <a:ahLst/>
            <a:cxnLst>
              <a:cxn ang="T6">
                <a:pos x="T0" y="T1"/>
              </a:cxn>
              <a:cxn ang="T7">
                <a:pos x="T2" y="T3"/>
              </a:cxn>
              <a:cxn ang="T8">
                <a:pos x="T4" y="T5"/>
              </a:cxn>
            </a:cxnLst>
            <a:rect l="T9" t="T10" r="T11" b="T12"/>
            <a:pathLst>
              <a:path w="21287" h="8477" fill="none" extrusionOk="0">
                <a:moveTo>
                  <a:pt x="19867" y="-1"/>
                </a:moveTo>
                <a:cubicBezTo>
                  <a:pt x="20525" y="1543"/>
                  <a:pt x="21002" y="3158"/>
                  <a:pt x="21286" y="4813"/>
                </a:cubicBezTo>
              </a:path>
              <a:path w="21287" h="8477" stroke="0" extrusionOk="0">
                <a:moveTo>
                  <a:pt x="19867" y="-1"/>
                </a:moveTo>
                <a:cubicBezTo>
                  <a:pt x="20525" y="1543"/>
                  <a:pt x="21002" y="3158"/>
                  <a:pt x="21286" y="4813"/>
                </a:cubicBezTo>
                <a:lnTo>
                  <a:pt x="0" y="8477"/>
                </a:lnTo>
                <a:lnTo>
                  <a:pt x="19867" y="-1"/>
                </a:lnTo>
                <a:close/>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18" name="Arc 26"/>
          <p:cNvSpPr>
            <a:spLocks/>
          </p:cNvSpPr>
          <p:nvPr/>
        </p:nvSpPr>
        <p:spPr bwMode="auto">
          <a:xfrm rot="11369127" flipH="1">
            <a:off x="5029200" y="4038600"/>
            <a:ext cx="704850" cy="885825"/>
          </a:xfrm>
          <a:custGeom>
            <a:avLst/>
            <a:gdLst>
              <a:gd name="T0" fmla="*/ 2147483646 w 21287"/>
              <a:gd name="T1" fmla="*/ 0 h 8477"/>
              <a:gd name="T2" fmla="*/ 2147483646 w 21287"/>
              <a:gd name="T3" fmla="*/ 2147483646 h 8477"/>
              <a:gd name="T4" fmla="*/ 0 w 21287"/>
              <a:gd name="T5" fmla="*/ 2147483646 h 8477"/>
              <a:gd name="T6" fmla="*/ 0 60000 65536"/>
              <a:gd name="T7" fmla="*/ 0 60000 65536"/>
              <a:gd name="T8" fmla="*/ 0 60000 65536"/>
              <a:gd name="T9" fmla="*/ 0 w 21287"/>
              <a:gd name="T10" fmla="*/ 0 h 8477"/>
              <a:gd name="T11" fmla="*/ 21287 w 21287"/>
              <a:gd name="T12" fmla="*/ 8477 h 8477"/>
            </a:gdLst>
            <a:ahLst/>
            <a:cxnLst>
              <a:cxn ang="T6">
                <a:pos x="T0" y="T1"/>
              </a:cxn>
              <a:cxn ang="T7">
                <a:pos x="T2" y="T3"/>
              </a:cxn>
              <a:cxn ang="T8">
                <a:pos x="T4" y="T5"/>
              </a:cxn>
            </a:cxnLst>
            <a:rect l="T9" t="T10" r="T11" b="T12"/>
            <a:pathLst>
              <a:path w="21287" h="8477" fill="none" extrusionOk="0">
                <a:moveTo>
                  <a:pt x="19867" y="-1"/>
                </a:moveTo>
                <a:cubicBezTo>
                  <a:pt x="20525" y="1543"/>
                  <a:pt x="21002" y="3158"/>
                  <a:pt x="21286" y="4813"/>
                </a:cubicBezTo>
              </a:path>
              <a:path w="21287" h="8477" stroke="0" extrusionOk="0">
                <a:moveTo>
                  <a:pt x="19867" y="-1"/>
                </a:moveTo>
                <a:cubicBezTo>
                  <a:pt x="20525" y="1543"/>
                  <a:pt x="21002" y="3158"/>
                  <a:pt x="21286" y="4813"/>
                </a:cubicBezTo>
                <a:lnTo>
                  <a:pt x="0" y="8477"/>
                </a:lnTo>
                <a:lnTo>
                  <a:pt x="19867" y="-1"/>
                </a:lnTo>
                <a:close/>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19" name="Arc 27"/>
          <p:cNvSpPr>
            <a:spLocks/>
          </p:cNvSpPr>
          <p:nvPr/>
        </p:nvSpPr>
        <p:spPr bwMode="auto">
          <a:xfrm rot="4503464" flipH="1">
            <a:off x="6186488" y="4024312"/>
            <a:ext cx="704850" cy="885825"/>
          </a:xfrm>
          <a:custGeom>
            <a:avLst/>
            <a:gdLst>
              <a:gd name="T0" fmla="*/ 2147483646 w 21287"/>
              <a:gd name="T1" fmla="*/ 0 h 8477"/>
              <a:gd name="T2" fmla="*/ 2147483646 w 21287"/>
              <a:gd name="T3" fmla="*/ 2147483646 h 8477"/>
              <a:gd name="T4" fmla="*/ 0 w 21287"/>
              <a:gd name="T5" fmla="*/ 2147483646 h 8477"/>
              <a:gd name="T6" fmla="*/ 0 60000 65536"/>
              <a:gd name="T7" fmla="*/ 0 60000 65536"/>
              <a:gd name="T8" fmla="*/ 0 60000 65536"/>
              <a:gd name="T9" fmla="*/ 0 w 21287"/>
              <a:gd name="T10" fmla="*/ 0 h 8477"/>
              <a:gd name="T11" fmla="*/ 21287 w 21287"/>
              <a:gd name="T12" fmla="*/ 8477 h 8477"/>
            </a:gdLst>
            <a:ahLst/>
            <a:cxnLst>
              <a:cxn ang="T6">
                <a:pos x="T0" y="T1"/>
              </a:cxn>
              <a:cxn ang="T7">
                <a:pos x="T2" y="T3"/>
              </a:cxn>
              <a:cxn ang="T8">
                <a:pos x="T4" y="T5"/>
              </a:cxn>
            </a:cxnLst>
            <a:rect l="T9" t="T10" r="T11" b="T12"/>
            <a:pathLst>
              <a:path w="21287" h="8477" fill="none" extrusionOk="0">
                <a:moveTo>
                  <a:pt x="19867" y="-1"/>
                </a:moveTo>
                <a:cubicBezTo>
                  <a:pt x="20525" y="1543"/>
                  <a:pt x="21002" y="3158"/>
                  <a:pt x="21286" y="4813"/>
                </a:cubicBezTo>
              </a:path>
              <a:path w="21287" h="8477" stroke="0" extrusionOk="0">
                <a:moveTo>
                  <a:pt x="19867" y="-1"/>
                </a:moveTo>
                <a:cubicBezTo>
                  <a:pt x="20525" y="1543"/>
                  <a:pt x="21002" y="3158"/>
                  <a:pt x="21286" y="4813"/>
                </a:cubicBezTo>
                <a:lnTo>
                  <a:pt x="0" y="8477"/>
                </a:lnTo>
                <a:lnTo>
                  <a:pt x="19867" y="-1"/>
                </a:lnTo>
                <a:close/>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20" name="Arc 28"/>
          <p:cNvSpPr>
            <a:spLocks/>
          </p:cNvSpPr>
          <p:nvPr/>
        </p:nvSpPr>
        <p:spPr bwMode="auto">
          <a:xfrm rot="2512794">
            <a:off x="5257800" y="0"/>
            <a:ext cx="661988" cy="1563688"/>
          </a:xfrm>
          <a:custGeom>
            <a:avLst/>
            <a:gdLst>
              <a:gd name="T0" fmla="*/ 2147483646 w 19639"/>
              <a:gd name="T1" fmla="*/ 0 h 19781"/>
              <a:gd name="T2" fmla="*/ 2147483646 w 19639"/>
              <a:gd name="T3" fmla="*/ 2147483646 h 19781"/>
              <a:gd name="T4" fmla="*/ 0 w 19639"/>
              <a:gd name="T5" fmla="*/ 2147483646 h 19781"/>
              <a:gd name="T6" fmla="*/ 0 60000 65536"/>
              <a:gd name="T7" fmla="*/ 0 60000 65536"/>
              <a:gd name="T8" fmla="*/ 0 60000 65536"/>
              <a:gd name="T9" fmla="*/ 0 w 19639"/>
              <a:gd name="T10" fmla="*/ 0 h 19781"/>
              <a:gd name="T11" fmla="*/ 19639 w 19639"/>
              <a:gd name="T12" fmla="*/ 19781 h 19781"/>
            </a:gdLst>
            <a:ahLst/>
            <a:cxnLst>
              <a:cxn ang="T6">
                <a:pos x="T0" y="T1"/>
              </a:cxn>
              <a:cxn ang="T7">
                <a:pos x="T2" y="T3"/>
              </a:cxn>
              <a:cxn ang="T8">
                <a:pos x="T4" y="T5"/>
              </a:cxn>
            </a:cxnLst>
            <a:rect l="T9" t="T10" r="T11" b="T12"/>
            <a:pathLst>
              <a:path w="19639" h="19781" fill="none" extrusionOk="0">
                <a:moveTo>
                  <a:pt x="8675" y="0"/>
                </a:moveTo>
                <a:cubicBezTo>
                  <a:pt x="13529" y="2128"/>
                  <a:pt x="17431" y="5968"/>
                  <a:pt x="19638" y="10787"/>
                </a:cubicBezTo>
              </a:path>
              <a:path w="19639" h="19781" stroke="0" extrusionOk="0">
                <a:moveTo>
                  <a:pt x="8675" y="0"/>
                </a:moveTo>
                <a:cubicBezTo>
                  <a:pt x="13529" y="2128"/>
                  <a:pt x="17431" y="5968"/>
                  <a:pt x="19638" y="10787"/>
                </a:cubicBezTo>
                <a:lnTo>
                  <a:pt x="0" y="19781"/>
                </a:lnTo>
                <a:lnTo>
                  <a:pt x="8675" y="0"/>
                </a:lnTo>
                <a:close/>
              </a:path>
            </a:pathLst>
          </a:custGeom>
          <a:noFill/>
          <a:ln w="571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21" name="Arc 29"/>
          <p:cNvSpPr>
            <a:spLocks/>
          </p:cNvSpPr>
          <p:nvPr/>
        </p:nvSpPr>
        <p:spPr bwMode="auto">
          <a:xfrm rot="-10052340">
            <a:off x="5867400" y="1295400"/>
            <a:ext cx="136525" cy="1279525"/>
          </a:xfrm>
          <a:custGeom>
            <a:avLst/>
            <a:gdLst>
              <a:gd name="T0" fmla="*/ 2147483646 w 21600"/>
              <a:gd name="T1" fmla="*/ 0 h 33060"/>
              <a:gd name="T2" fmla="*/ 2147483646 w 21600"/>
              <a:gd name="T3" fmla="*/ 2147483646 h 33060"/>
              <a:gd name="T4" fmla="*/ 0 w 21600"/>
              <a:gd name="T5" fmla="*/ 2147483646 h 33060"/>
              <a:gd name="T6" fmla="*/ 0 60000 65536"/>
              <a:gd name="T7" fmla="*/ 0 60000 65536"/>
              <a:gd name="T8" fmla="*/ 0 60000 65536"/>
              <a:gd name="T9" fmla="*/ 0 w 21600"/>
              <a:gd name="T10" fmla="*/ 0 h 33060"/>
              <a:gd name="T11" fmla="*/ 21600 w 21600"/>
              <a:gd name="T12" fmla="*/ 33060 h 33060"/>
            </a:gdLst>
            <a:ahLst/>
            <a:cxnLst>
              <a:cxn ang="T6">
                <a:pos x="T0" y="T1"/>
              </a:cxn>
              <a:cxn ang="T7">
                <a:pos x="T2" y="T3"/>
              </a:cxn>
              <a:cxn ang="T8">
                <a:pos x="T4" y="T5"/>
              </a:cxn>
            </a:cxnLst>
            <a:rect l="T9" t="T10" r="T11" b="T12"/>
            <a:pathLst>
              <a:path w="21600" h="33060" fill="none" extrusionOk="0">
                <a:moveTo>
                  <a:pt x="8675" y="0"/>
                </a:moveTo>
                <a:cubicBezTo>
                  <a:pt x="16528" y="3444"/>
                  <a:pt x="21600" y="11206"/>
                  <a:pt x="21600" y="19781"/>
                </a:cubicBezTo>
                <a:cubicBezTo>
                  <a:pt x="21600" y="24592"/>
                  <a:pt x="19993" y="29265"/>
                  <a:pt x="17036" y="33060"/>
                </a:cubicBezTo>
              </a:path>
              <a:path w="21600" h="33060" stroke="0" extrusionOk="0">
                <a:moveTo>
                  <a:pt x="8675" y="0"/>
                </a:moveTo>
                <a:cubicBezTo>
                  <a:pt x="16528" y="3444"/>
                  <a:pt x="21600" y="11206"/>
                  <a:pt x="21600" y="19781"/>
                </a:cubicBezTo>
                <a:cubicBezTo>
                  <a:pt x="21600" y="24592"/>
                  <a:pt x="19993" y="29265"/>
                  <a:pt x="17036" y="33060"/>
                </a:cubicBezTo>
                <a:lnTo>
                  <a:pt x="0" y="19781"/>
                </a:lnTo>
                <a:lnTo>
                  <a:pt x="8675" y="0"/>
                </a:lnTo>
                <a:close/>
              </a:path>
            </a:pathLst>
          </a:custGeom>
          <a:noFill/>
          <a:ln w="57150">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22" name="Arc 30"/>
          <p:cNvSpPr>
            <a:spLocks/>
          </p:cNvSpPr>
          <p:nvPr/>
        </p:nvSpPr>
        <p:spPr bwMode="auto">
          <a:xfrm rot="-10052340">
            <a:off x="5791200" y="2667000"/>
            <a:ext cx="136525" cy="1279525"/>
          </a:xfrm>
          <a:custGeom>
            <a:avLst/>
            <a:gdLst>
              <a:gd name="T0" fmla="*/ 2147483646 w 21600"/>
              <a:gd name="T1" fmla="*/ 0 h 33060"/>
              <a:gd name="T2" fmla="*/ 2147483646 w 21600"/>
              <a:gd name="T3" fmla="*/ 2147483646 h 33060"/>
              <a:gd name="T4" fmla="*/ 0 w 21600"/>
              <a:gd name="T5" fmla="*/ 2147483646 h 33060"/>
              <a:gd name="T6" fmla="*/ 0 60000 65536"/>
              <a:gd name="T7" fmla="*/ 0 60000 65536"/>
              <a:gd name="T8" fmla="*/ 0 60000 65536"/>
              <a:gd name="T9" fmla="*/ 0 w 21600"/>
              <a:gd name="T10" fmla="*/ 0 h 33060"/>
              <a:gd name="T11" fmla="*/ 21600 w 21600"/>
              <a:gd name="T12" fmla="*/ 33060 h 33060"/>
            </a:gdLst>
            <a:ahLst/>
            <a:cxnLst>
              <a:cxn ang="T6">
                <a:pos x="T0" y="T1"/>
              </a:cxn>
              <a:cxn ang="T7">
                <a:pos x="T2" y="T3"/>
              </a:cxn>
              <a:cxn ang="T8">
                <a:pos x="T4" y="T5"/>
              </a:cxn>
            </a:cxnLst>
            <a:rect l="T9" t="T10" r="T11" b="T12"/>
            <a:pathLst>
              <a:path w="21600" h="33060" fill="none" extrusionOk="0">
                <a:moveTo>
                  <a:pt x="8675" y="0"/>
                </a:moveTo>
                <a:cubicBezTo>
                  <a:pt x="16528" y="3444"/>
                  <a:pt x="21600" y="11206"/>
                  <a:pt x="21600" y="19781"/>
                </a:cubicBezTo>
                <a:cubicBezTo>
                  <a:pt x="21600" y="24592"/>
                  <a:pt x="19993" y="29265"/>
                  <a:pt x="17036" y="33060"/>
                </a:cubicBezTo>
              </a:path>
              <a:path w="21600" h="33060" stroke="0" extrusionOk="0">
                <a:moveTo>
                  <a:pt x="8675" y="0"/>
                </a:moveTo>
                <a:cubicBezTo>
                  <a:pt x="16528" y="3444"/>
                  <a:pt x="21600" y="11206"/>
                  <a:pt x="21600" y="19781"/>
                </a:cubicBezTo>
                <a:cubicBezTo>
                  <a:pt x="21600" y="24592"/>
                  <a:pt x="19993" y="29265"/>
                  <a:pt x="17036" y="33060"/>
                </a:cubicBezTo>
                <a:lnTo>
                  <a:pt x="0" y="19781"/>
                </a:lnTo>
                <a:lnTo>
                  <a:pt x="8675" y="0"/>
                </a:lnTo>
                <a:close/>
              </a:path>
            </a:pathLst>
          </a:custGeom>
          <a:noFill/>
          <a:ln w="57150">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5024" name="Rectangle 32"/>
          <p:cNvSpPr>
            <a:spLocks noChangeArrowheads="1"/>
          </p:cNvSpPr>
          <p:nvPr/>
        </p:nvSpPr>
        <p:spPr bwMode="auto">
          <a:xfrm>
            <a:off x="0" y="0"/>
            <a:ext cx="2971800" cy="6858000"/>
          </a:xfrm>
          <a:prstGeom prst="rect">
            <a:avLst/>
          </a:prstGeom>
          <a:gradFill rotWithShape="1">
            <a:gsLst>
              <a:gs pos="0">
                <a:schemeClr val="tx2"/>
              </a:gs>
              <a:gs pos="100000">
                <a:schemeClr val="tx2">
                  <a:gamma/>
                  <a:shade val="46275"/>
                  <a:invGamma/>
                </a:schemeClr>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Times New Roman" panose="02020603050405020304" pitchFamily="18" charset="0"/>
              <a:cs typeface="Times New Roman" panose="02020603050405020304" pitchFamily="18" charset="0"/>
            </a:endParaRPr>
          </a:p>
        </p:txBody>
      </p:sp>
      <p:pic>
        <p:nvPicPr>
          <p:cNvPr id="85025" name="Picture 33" descr="trong-dong-3"/>
          <p:cNvPicPr>
            <a:picLocks noChangeAspect="1" noChangeArrowheads="1"/>
          </p:cNvPicPr>
          <p:nvPr/>
        </p:nvPicPr>
        <p:blipFill>
          <a:blip r:embed="rId5" cstate="print">
            <a:lum bright="-42000" contrast="54000"/>
            <a:extLst>
              <a:ext uri="{28A0092B-C50C-407E-A947-70E740481C1C}">
                <a14:useLocalDpi xmlns:a14="http://schemas.microsoft.com/office/drawing/2010/main" val="0"/>
              </a:ext>
            </a:extLst>
          </a:blip>
          <a:srcRect/>
          <a:stretch>
            <a:fillRect/>
          </a:stretch>
        </p:blipFill>
        <p:spPr bwMode="auto">
          <a:xfrm>
            <a:off x="457200" y="2590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8" name="Rectangle 34"/>
          <p:cNvSpPr>
            <a:spLocks noChangeArrowheads="1"/>
          </p:cNvSpPr>
          <p:nvPr/>
        </p:nvSpPr>
        <p:spPr bwMode="auto">
          <a:xfrm>
            <a:off x="0" y="0"/>
            <a:ext cx="2971800" cy="6858000"/>
          </a:xfrm>
          <a:prstGeom prst="rect">
            <a:avLst/>
          </a:prstGeom>
          <a:solidFill>
            <a:srgbClr val="3333FF">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85027" name="Text Box 35"/>
          <p:cNvSpPr txBox="1">
            <a:spLocks noChangeArrowheads="1"/>
          </p:cNvSpPr>
          <p:nvPr/>
        </p:nvSpPr>
        <p:spPr bwMode="auto">
          <a:xfrm>
            <a:off x="0" y="0"/>
            <a:ext cx="2895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Liễu Thăng cầm đầu một đạo quân đánh vào Chi Lăng. Mờ </a:t>
            </a:r>
            <a:r>
              <a:rPr lang="en-US" altLang="en-US" sz="2400" b="1" smtClean="0">
                <a:solidFill>
                  <a:schemeClr val="bg1"/>
                </a:solidFill>
                <a:latin typeface="Times New Roman" panose="02020603050405020304" pitchFamily="18" charset="0"/>
                <a:cs typeface="Times New Roman" panose="02020603050405020304" pitchFamily="18" charset="0"/>
              </a:rPr>
              <a:t>sáng </a:t>
            </a:r>
            <a:r>
              <a:rPr lang="en-US" altLang="en-US" sz="2400" b="1" smtClean="0">
                <a:solidFill>
                  <a:schemeClr val="bg1"/>
                </a:solidFill>
                <a:latin typeface="Times New Roman" panose="02020603050405020304" pitchFamily="18" charset="0"/>
                <a:cs typeface="Times New Roman" panose="02020603050405020304" pitchFamily="18" charset="0"/>
              </a:rPr>
              <a:t>chúng đến cửa ải Chi Lăng. </a:t>
            </a:r>
            <a:endParaRPr lang="en-US" altLang="en-US" sz="2400" b="1">
              <a:solidFill>
                <a:schemeClr val="bg1"/>
              </a:solidFill>
              <a:latin typeface="Times New Roman" panose="02020603050405020304" pitchFamily="18" charset="0"/>
              <a:cs typeface="Times New Roman" panose="02020603050405020304" pitchFamily="18" charset="0"/>
            </a:endParaRPr>
          </a:p>
        </p:txBody>
      </p:sp>
      <p:sp>
        <p:nvSpPr>
          <p:cNvPr id="85028" name="Text Box 36"/>
          <p:cNvSpPr txBox="1">
            <a:spLocks noChangeArrowheads="1"/>
          </p:cNvSpPr>
          <p:nvPr/>
        </p:nvSpPr>
        <p:spPr bwMode="auto">
          <a:xfrm>
            <a:off x="0" y="1828800"/>
            <a:ext cx="2971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Kị binh ta ra nghênh chiến rồi quay đầu giả vờ thua để nhử Liễu Thăng cùng đám kị binh vào ải. </a:t>
            </a:r>
            <a:endParaRPr lang="en-US" altLang="en-US" sz="2400" b="1">
              <a:solidFill>
                <a:schemeClr val="bg1"/>
              </a:solidFill>
              <a:latin typeface="Times New Roman" panose="02020603050405020304" pitchFamily="18" charset="0"/>
              <a:cs typeface="Times New Roman" panose="02020603050405020304" pitchFamily="18" charset="0"/>
            </a:endParaRPr>
          </a:p>
        </p:txBody>
      </p:sp>
      <p:sp>
        <p:nvSpPr>
          <p:cNvPr id="85029" name="Text Box 37"/>
          <p:cNvSpPr txBox="1">
            <a:spLocks noChangeArrowheads="1"/>
          </p:cNvSpPr>
          <p:nvPr/>
        </p:nvSpPr>
        <p:spPr bwMode="auto">
          <a:xfrm>
            <a:off x="0" y="4210050"/>
            <a:ext cx="2971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Từ hai bên sừng núi những chum tên và những mũi lao vun vút phóng xuống, địch lọt vào giữa trận địa “mưa tên”. </a:t>
            </a:r>
            <a:endParaRPr lang="en-US" altLang="en-US" sz="2400" b="1">
              <a:solidFill>
                <a:schemeClr val="bg1"/>
              </a:solidFill>
              <a:latin typeface="Times New Roman" panose="02020603050405020304" pitchFamily="18" charset="0"/>
              <a:cs typeface="Times New Roman" panose="02020603050405020304" pitchFamily="18" charset="0"/>
            </a:endParaRPr>
          </a:p>
        </p:txBody>
      </p:sp>
      <p:sp>
        <p:nvSpPr>
          <p:cNvPr id="46" name="Text Box 5"/>
          <p:cNvSpPr txBox="1">
            <a:spLocks noChangeArrowheads="1"/>
          </p:cNvSpPr>
          <p:nvPr/>
        </p:nvSpPr>
        <p:spPr bwMode="auto">
          <a:xfrm rot="5400000">
            <a:off x="2472532" y="2967831"/>
            <a:ext cx="2552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smtClean="0">
                <a:solidFill>
                  <a:srgbClr val="000000"/>
                </a:solidFill>
                <a:latin typeface="Times New Roman" panose="02020603050405020304" pitchFamily="18" charset="0"/>
                <a:cs typeface="Times New Roman" panose="02020603050405020304" pitchFamily="18" charset="0"/>
              </a:rPr>
              <a:t>DÃY NÚI ĐÁ</a:t>
            </a:r>
            <a:endParaRPr lang="en-US" altLang="en-US" sz="2200" b="1">
              <a:solidFill>
                <a:srgbClr val="000000"/>
              </a:solidFill>
              <a:latin typeface="Times New Roman" panose="02020603050405020304" pitchFamily="18" charset="0"/>
              <a:cs typeface="Times New Roman" panose="02020603050405020304" pitchFamily="18" charset="0"/>
            </a:endParaRPr>
          </a:p>
        </p:txBody>
      </p:sp>
      <p:sp>
        <p:nvSpPr>
          <p:cNvPr id="47" name="Text Box 6"/>
          <p:cNvSpPr txBox="1">
            <a:spLocks noChangeArrowheads="1"/>
          </p:cNvSpPr>
          <p:nvPr/>
        </p:nvSpPr>
        <p:spPr bwMode="auto">
          <a:xfrm rot="5400000">
            <a:off x="6957219" y="3253581"/>
            <a:ext cx="266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smtClean="0">
                <a:solidFill>
                  <a:srgbClr val="000000"/>
                </a:solidFill>
                <a:latin typeface="Times New Roman" panose="02020603050405020304" pitchFamily="18" charset="0"/>
                <a:cs typeface="Times New Roman" panose="02020603050405020304" pitchFamily="18" charset="0"/>
              </a:rPr>
              <a:t>DÃY NÚI ĐẤT</a:t>
            </a:r>
            <a:endParaRPr lang="en-US" altLang="en-US" sz="2200" b="1">
              <a:solidFill>
                <a:srgbClr val="000000"/>
              </a:solidFill>
              <a:latin typeface="Times New Roman" panose="02020603050405020304" pitchFamily="18" charset="0"/>
              <a:cs typeface="Times New Roman" panose="02020603050405020304" pitchFamily="18" charset="0"/>
            </a:endParaRPr>
          </a:p>
        </p:txBody>
      </p:sp>
      <p:sp>
        <p:nvSpPr>
          <p:cNvPr id="48" name="Text Box 14"/>
          <p:cNvSpPr txBox="1">
            <a:spLocks noChangeArrowheads="1"/>
          </p:cNvSpPr>
          <p:nvPr/>
        </p:nvSpPr>
        <p:spPr bwMode="auto">
          <a:xfrm>
            <a:off x="6934200" y="1290638"/>
            <a:ext cx="1233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Núi Ma Sẳn</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49" name="Text Box 15"/>
          <p:cNvSpPr txBox="1">
            <a:spLocks noChangeArrowheads="1"/>
          </p:cNvSpPr>
          <p:nvPr/>
        </p:nvSpPr>
        <p:spPr bwMode="auto">
          <a:xfrm>
            <a:off x="3658801" y="685800"/>
            <a:ext cx="18603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smtClean="0">
                <a:solidFill>
                  <a:srgbClr val="000000"/>
                </a:solidFill>
                <a:latin typeface="Times New Roman" panose="02020603050405020304" pitchFamily="18" charset="0"/>
                <a:cs typeface="Times New Roman" panose="02020603050405020304" pitchFamily="18" charset="0"/>
              </a:rPr>
              <a:t>Cửa ngăn núi Quỷ Môn Quan</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50" name="Text Box 16"/>
          <p:cNvSpPr txBox="1">
            <a:spLocks noChangeArrowheads="1"/>
          </p:cNvSpPr>
          <p:nvPr/>
        </p:nvSpPr>
        <p:spPr bwMode="auto">
          <a:xfrm>
            <a:off x="6248400" y="1646238"/>
            <a:ext cx="18806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Núi Phượng Hoàng</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51" name="Text Box 17"/>
          <p:cNvSpPr txBox="1">
            <a:spLocks noChangeArrowheads="1"/>
          </p:cNvSpPr>
          <p:nvPr/>
        </p:nvSpPr>
        <p:spPr bwMode="auto">
          <a:xfrm>
            <a:off x="5334000" y="5837238"/>
            <a:ext cx="9263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Ngõ Thề</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52" name="Text Box 21"/>
          <p:cNvSpPr txBox="1">
            <a:spLocks noChangeArrowheads="1"/>
          </p:cNvSpPr>
          <p:nvPr/>
        </p:nvSpPr>
        <p:spPr bwMode="auto">
          <a:xfrm>
            <a:off x="4572000" y="4262438"/>
            <a:ext cx="1359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Núi </a:t>
            </a:r>
            <a:r>
              <a:rPr lang="en-US" altLang="en-US" sz="1600" b="1">
                <a:solidFill>
                  <a:srgbClr val="000000"/>
                </a:solidFill>
                <a:latin typeface="Times New Roman" panose="02020603050405020304" pitchFamily="18" charset="0"/>
                <a:cs typeface="Times New Roman" panose="02020603050405020304" pitchFamily="18" charset="0"/>
              </a:rPr>
              <a:t>Cai Kinh</a:t>
            </a:r>
          </a:p>
        </p:txBody>
      </p:sp>
      <p:sp>
        <p:nvSpPr>
          <p:cNvPr id="53" name="Text Box 22"/>
          <p:cNvSpPr txBox="1">
            <a:spLocks noChangeArrowheads="1"/>
          </p:cNvSpPr>
          <p:nvPr/>
        </p:nvSpPr>
        <p:spPr bwMode="auto">
          <a:xfrm>
            <a:off x="5943600" y="4262438"/>
            <a:ext cx="1247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smtClean="0">
                <a:solidFill>
                  <a:srgbClr val="000000"/>
                </a:solidFill>
                <a:latin typeface="Times New Roman" panose="02020603050405020304" pitchFamily="18" charset="0"/>
                <a:cs typeface="Times New Roman" panose="02020603050405020304" pitchFamily="18" charset="0"/>
              </a:rPr>
              <a:t>Núi Mã Yên</a:t>
            </a:r>
            <a:endParaRPr lang="en-US" altLang="en-US" sz="1600" b="1">
              <a:solidFill>
                <a:srgbClr val="00000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4436969" y="6324600"/>
            <a:ext cx="4261103" cy="584775"/>
          </a:xfrm>
          <a:prstGeom prst="rect">
            <a:avLst/>
          </a:prstGeom>
          <a:noFill/>
        </p:spPr>
        <p:txBody>
          <a:bodyPr wrap="none" rtlCol="0">
            <a:spAutoFit/>
          </a:bodyPr>
          <a:lstStyle/>
          <a:p>
            <a:r>
              <a:rPr lang="en-US" altLang="en-US" sz="3200" b="1">
                <a:solidFill>
                  <a:srgbClr val="FF0000"/>
                </a:solidFill>
                <a:latin typeface="Times New Roman" panose="02020603050405020304" pitchFamily="18" charset="0"/>
                <a:cs typeface="Times New Roman" panose="02020603050405020304" pitchFamily="18" charset="0"/>
              </a:rPr>
              <a:t>Lược đồ trận Chi </a:t>
            </a:r>
            <a:r>
              <a:rPr lang="en-US" altLang="en-US" sz="3200" b="1" smtClean="0">
                <a:solidFill>
                  <a:srgbClr val="FF0000"/>
                </a:solidFill>
                <a:latin typeface="Times New Roman" panose="02020603050405020304" pitchFamily="18" charset="0"/>
                <a:cs typeface="Times New Roman" panose="02020603050405020304" pitchFamily="18" charset="0"/>
              </a:rPr>
              <a:t>Lăng</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0" fill="hold"/>
                                        <p:tgtEl>
                                          <p:spTgt spid="85025"/>
                                        </p:tgtEl>
                                        <p:attrNameLst>
                                          <p:attrName>r</p:attrName>
                                        </p:attrNameLst>
                                      </p:cBhvr>
                                    </p:animRot>
                                  </p:childTnLst>
                                </p:cTn>
                              </p:par>
                              <p:par>
                                <p:cTn id="7" presetID="20" presetClass="entr" presetSubtype="0" repeatCount="indefinite" fill="hold" nodeType="withEffect">
                                  <p:stCondLst>
                                    <p:cond delay="0"/>
                                  </p:stCondLst>
                                  <p:childTnLst>
                                    <p:set>
                                      <p:cBhvr>
                                        <p:cTn id="8" dur="1" fill="hold">
                                          <p:stCondLst>
                                            <p:cond delay="0"/>
                                          </p:stCondLst>
                                        </p:cTn>
                                        <p:tgtEl>
                                          <p:spTgt spid="85009"/>
                                        </p:tgtEl>
                                        <p:attrNameLst>
                                          <p:attrName>style.visibility</p:attrName>
                                        </p:attrNameLst>
                                      </p:cBhvr>
                                      <p:to>
                                        <p:strVal val="visible"/>
                                      </p:to>
                                    </p:set>
                                    <p:animEffect transition="in" filter="wedge">
                                      <p:cBhvr>
                                        <p:cTn id="9" dur="2000"/>
                                        <p:tgtEl>
                                          <p:spTgt spid="85009"/>
                                        </p:tgtEl>
                                      </p:cBhvr>
                                    </p:animEffect>
                                  </p:childTnLst>
                                </p:cTn>
                              </p:par>
                              <p:par>
                                <p:cTn id="10" presetID="20" presetClass="entr" presetSubtype="0" repeatCount="indefinite" fill="hold" nodeType="withEffect">
                                  <p:stCondLst>
                                    <p:cond delay="0"/>
                                  </p:stCondLst>
                                  <p:childTnLst>
                                    <p:set>
                                      <p:cBhvr>
                                        <p:cTn id="11" dur="1" fill="hold">
                                          <p:stCondLst>
                                            <p:cond delay="0"/>
                                          </p:stCondLst>
                                        </p:cTn>
                                        <p:tgtEl>
                                          <p:spTgt spid="85010"/>
                                        </p:tgtEl>
                                        <p:attrNameLst>
                                          <p:attrName>style.visibility</p:attrName>
                                        </p:attrNameLst>
                                      </p:cBhvr>
                                      <p:to>
                                        <p:strVal val="visible"/>
                                      </p:to>
                                    </p:set>
                                    <p:animEffect transition="in" filter="wedge">
                                      <p:cBhvr>
                                        <p:cTn id="12" dur="2000"/>
                                        <p:tgtEl>
                                          <p:spTgt spid="850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85020"/>
                                        </p:tgtEl>
                                        <p:attrNameLst>
                                          <p:attrName>style.visibility</p:attrName>
                                        </p:attrNameLst>
                                      </p:cBhvr>
                                      <p:to>
                                        <p:strVal val="visible"/>
                                      </p:to>
                                    </p:set>
                                    <p:animEffect transition="in" filter="wedge">
                                      <p:cBhvr>
                                        <p:cTn id="17" dur="2000"/>
                                        <p:tgtEl>
                                          <p:spTgt spid="850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85027"/>
                                        </p:tgtEl>
                                        <p:attrNameLst>
                                          <p:attrName>style.visibility</p:attrName>
                                        </p:attrNameLst>
                                      </p:cBhvr>
                                      <p:to>
                                        <p:strVal val="visible"/>
                                      </p:to>
                                    </p:set>
                                    <p:anim calcmode="lin" valueType="num">
                                      <p:cBhvr>
                                        <p:cTn id="22" dur="1000" fill="hold"/>
                                        <p:tgtEl>
                                          <p:spTgt spid="85027"/>
                                        </p:tgtEl>
                                        <p:attrNameLst>
                                          <p:attrName>ppt_x</p:attrName>
                                        </p:attrNameLst>
                                      </p:cBhvr>
                                      <p:tavLst>
                                        <p:tav tm="0">
                                          <p:val>
                                            <p:strVal val="#ppt_x-.2"/>
                                          </p:val>
                                        </p:tav>
                                        <p:tav tm="100000">
                                          <p:val>
                                            <p:strVal val="#ppt_x"/>
                                          </p:val>
                                        </p:tav>
                                      </p:tavLst>
                                    </p:anim>
                                    <p:anim calcmode="lin" valueType="num">
                                      <p:cBhvr>
                                        <p:cTn id="23" dur="1000" fill="hold"/>
                                        <p:tgtEl>
                                          <p:spTgt spid="8502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502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85013"/>
                                        </p:tgtEl>
                                        <p:attrNameLst>
                                          <p:attrName>style.visibility</p:attrName>
                                        </p:attrNameLst>
                                      </p:cBhvr>
                                      <p:to>
                                        <p:strVal val="visible"/>
                                      </p:to>
                                    </p:set>
                                    <p:animEffect transition="in" filter="wipe(down)">
                                      <p:cBhvr>
                                        <p:cTn id="29" dur="2000"/>
                                        <p:tgtEl>
                                          <p:spTgt spid="85013"/>
                                        </p:tgtEl>
                                      </p:cBhvr>
                                    </p:animEffect>
                                  </p:childTnLst>
                                </p:cTn>
                              </p:par>
                              <p:par>
                                <p:cTn id="30" presetID="8" presetClass="emph" presetSubtype="0" fill="hold" nodeType="withEffect">
                                  <p:stCondLst>
                                    <p:cond delay="0"/>
                                  </p:stCondLst>
                                  <p:childTnLst>
                                    <p:animRot by="3600000">
                                      <p:cBhvr>
                                        <p:cTn id="31" dur="1800" fill="hold"/>
                                        <p:tgtEl>
                                          <p:spTgt spid="85013"/>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85028"/>
                                        </p:tgtEl>
                                        <p:attrNameLst>
                                          <p:attrName>style.visibility</p:attrName>
                                        </p:attrNameLst>
                                      </p:cBhvr>
                                      <p:to>
                                        <p:strVal val="visible"/>
                                      </p:to>
                                    </p:set>
                                    <p:anim calcmode="lin" valueType="num">
                                      <p:cBhvr>
                                        <p:cTn id="36" dur="1000" fill="hold"/>
                                        <p:tgtEl>
                                          <p:spTgt spid="85028"/>
                                        </p:tgtEl>
                                        <p:attrNameLst>
                                          <p:attrName>ppt_x</p:attrName>
                                        </p:attrNameLst>
                                      </p:cBhvr>
                                      <p:tavLst>
                                        <p:tav tm="0">
                                          <p:val>
                                            <p:strVal val="#ppt_x-.2"/>
                                          </p:val>
                                        </p:tav>
                                        <p:tav tm="100000">
                                          <p:val>
                                            <p:strVal val="#ppt_x"/>
                                          </p:val>
                                        </p:tav>
                                      </p:tavLst>
                                    </p:anim>
                                    <p:anim calcmode="lin" valueType="num">
                                      <p:cBhvr>
                                        <p:cTn id="37" dur="1000" fill="hold"/>
                                        <p:tgtEl>
                                          <p:spTgt spid="8502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8502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mph" presetSubtype="0" fill="hold" nodeType="clickEffect">
                                  <p:stCondLst>
                                    <p:cond delay="0"/>
                                  </p:stCondLst>
                                  <p:childTnLst>
                                    <p:animRot by="-11400000">
                                      <p:cBhvr>
                                        <p:cTn id="42" dur="2000" fill="hold"/>
                                        <p:tgtEl>
                                          <p:spTgt spid="85013"/>
                                        </p:tgtEl>
                                        <p:attrNameLst>
                                          <p:attrName>r</p:attrName>
                                        </p:attrNameLst>
                                      </p:cBhvr>
                                    </p:animRot>
                                  </p:childTnLst>
                                </p:cTn>
                              </p:par>
                              <p:par>
                                <p:cTn id="43" presetID="26" presetClass="emph" presetSubtype="0" fill="hold" nodeType="withEffect">
                                  <p:stCondLst>
                                    <p:cond delay="0"/>
                                  </p:stCondLst>
                                  <p:childTnLst>
                                    <p:animEffect transition="out" filter="fade">
                                      <p:cBhvr>
                                        <p:cTn id="44" dur="500" tmFilter="0, 0; .2, .5; .8, .5; 1, 0"/>
                                        <p:tgtEl>
                                          <p:spTgt spid="85013"/>
                                        </p:tgtEl>
                                      </p:cBhvr>
                                    </p:animEffect>
                                    <p:animScale>
                                      <p:cBhvr>
                                        <p:cTn id="45" dur="250" autoRev="1" fill="hold"/>
                                        <p:tgtEl>
                                          <p:spTgt spid="85013"/>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85013"/>
                                        </p:tgtEl>
                                      </p:cBhvr>
                                    </p:animEffect>
                                    <p:animScale>
                                      <p:cBhvr>
                                        <p:cTn id="48" dur="250" autoRev="1" fill="hold"/>
                                        <p:tgtEl>
                                          <p:spTgt spid="85013"/>
                                        </p:tgtEl>
                                      </p:cBhvr>
                                      <p:by x="105000" y="105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85029"/>
                                        </p:tgtEl>
                                        <p:attrNameLst>
                                          <p:attrName>style.visibility</p:attrName>
                                        </p:attrNameLst>
                                      </p:cBhvr>
                                      <p:to>
                                        <p:strVal val="visible"/>
                                      </p:to>
                                    </p:set>
                                    <p:anim calcmode="lin" valueType="num">
                                      <p:cBhvr>
                                        <p:cTn id="53" dur="1000" fill="hold"/>
                                        <p:tgtEl>
                                          <p:spTgt spid="85029"/>
                                        </p:tgtEl>
                                        <p:attrNameLst>
                                          <p:attrName>ppt_x</p:attrName>
                                        </p:attrNameLst>
                                      </p:cBhvr>
                                      <p:tavLst>
                                        <p:tav tm="0">
                                          <p:val>
                                            <p:strVal val="#ppt_x-.2"/>
                                          </p:val>
                                        </p:tav>
                                        <p:tav tm="100000">
                                          <p:val>
                                            <p:strVal val="#ppt_x"/>
                                          </p:val>
                                        </p:tav>
                                      </p:tavLst>
                                    </p:anim>
                                    <p:anim calcmode="lin" valueType="num">
                                      <p:cBhvr>
                                        <p:cTn id="54" dur="1000" fill="hold"/>
                                        <p:tgtEl>
                                          <p:spTgt spid="8502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8502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0" presetClass="path" presetSubtype="0" accel="50000" decel="50000" fill="hold" nodeType="clickEffect">
                                  <p:stCondLst>
                                    <p:cond delay="0"/>
                                  </p:stCondLst>
                                  <p:childTnLst>
                                    <p:animMotion origin="layout" path="M 5E-6 4.44444E-6 L -0.01145 0.24236 " pathEditMode="relative" rAng="0" ptsTypes="AA">
                                      <p:cBhvr>
                                        <p:cTn id="59" dur="3000" fill="hold"/>
                                        <p:tgtEl>
                                          <p:spTgt spid="85013"/>
                                        </p:tgtEl>
                                        <p:attrNameLst>
                                          <p:attrName>ppt_x</p:attrName>
                                          <p:attrName>ppt_y</p:attrName>
                                        </p:attrNameLst>
                                      </p:cBhvr>
                                      <p:rCtr x="-573" y="12106"/>
                                    </p:animMotion>
                                  </p:childTnLst>
                                </p:cTn>
                              </p:par>
                              <p:par>
                                <p:cTn id="60" presetID="0" presetClass="path" presetSubtype="0" accel="50000" decel="50000" fill="hold" nodeType="withEffect">
                                  <p:stCondLst>
                                    <p:cond delay="0"/>
                                  </p:stCondLst>
                                  <p:childTnLst>
                                    <p:animMotion origin="layout" path="M -1.11111E-6 1.11111E-6 L -0.01111 0.44167 " pathEditMode="relative" rAng="0" ptsTypes="AA">
                                      <p:cBhvr>
                                        <p:cTn id="61" dur="3000" fill="hold"/>
                                        <p:tgtEl>
                                          <p:spTgt spid="85020"/>
                                        </p:tgtEl>
                                        <p:attrNameLst>
                                          <p:attrName>ppt_x</p:attrName>
                                          <p:attrName>ppt_y</p:attrName>
                                        </p:attrNameLst>
                                      </p:cBhvr>
                                      <p:rCtr x="-556" y="22083"/>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1" presetClass="exit" presetSubtype="0" fill="hold" nodeType="clickEffect">
                                  <p:stCondLst>
                                    <p:cond delay="0"/>
                                  </p:stCondLst>
                                  <p:childTnLst>
                                    <p:anim calcmode="discrete" valueType="str">
                                      <p:cBhvr>
                                        <p:cTn id="65" dur="1000"/>
                                        <p:tgtEl>
                                          <p:spTgt spid="85013"/>
                                        </p:tgtEl>
                                        <p:attrNameLst>
                                          <p:attrName>style.visibility</p:attrName>
                                        </p:attrNameLst>
                                      </p:cBhvr>
                                      <p:tavLst>
                                        <p:tav tm="0">
                                          <p:val>
                                            <p:strVal val="hidden"/>
                                          </p:val>
                                        </p:tav>
                                        <p:tav tm="50000">
                                          <p:val>
                                            <p:strVal val="visible"/>
                                          </p:val>
                                        </p:tav>
                                      </p:tavLst>
                                    </p:anim>
                                    <p:set>
                                      <p:cBhvr>
                                        <p:cTn id="66" dur="1" fill="hold">
                                          <p:stCondLst>
                                            <p:cond delay="999"/>
                                          </p:stCondLst>
                                        </p:cTn>
                                        <p:tgtEl>
                                          <p:spTgt spid="85013"/>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85015"/>
                                        </p:tgtEl>
                                        <p:attrNameLst>
                                          <p:attrName>style.visibility</p:attrName>
                                        </p:attrNameLst>
                                      </p:cBhvr>
                                      <p:to>
                                        <p:strVal val="visible"/>
                                      </p:to>
                                    </p:set>
                                    <p:animEffect transition="in" filter="box(in)">
                                      <p:cBhvr>
                                        <p:cTn id="71" dur="500"/>
                                        <p:tgtEl>
                                          <p:spTgt spid="85015"/>
                                        </p:tgtEl>
                                      </p:cBhvr>
                                    </p:animEffect>
                                  </p:childTnLst>
                                </p:cTn>
                              </p:par>
                              <p:par>
                                <p:cTn id="72" presetID="4" presetClass="entr" presetSubtype="16" fill="hold" nodeType="withEffect">
                                  <p:stCondLst>
                                    <p:cond delay="0"/>
                                  </p:stCondLst>
                                  <p:childTnLst>
                                    <p:set>
                                      <p:cBhvr>
                                        <p:cTn id="73" dur="1" fill="hold">
                                          <p:stCondLst>
                                            <p:cond delay="0"/>
                                          </p:stCondLst>
                                        </p:cTn>
                                        <p:tgtEl>
                                          <p:spTgt spid="85016"/>
                                        </p:tgtEl>
                                        <p:attrNameLst>
                                          <p:attrName>style.visibility</p:attrName>
                                        </p:attrNameLst>
                                      </p:cBhvr>
                                      <p:to>
                                        <p:strVal val="visible"/>
                                      </p:to>
                                    </p:set>
                                    <p:animEffect transition="in" filter="box(in)">
                                      <p:cBhvr>
                                        <p:cTn id="74" dur="500"/>
                                        <p:tgtEl>
                                          <p:spTgt spid="85016"/>
                                        </p:tgtEl>
                                      </p:cBhvr>
                                    </p:animEffect>
                                  </p:childTnLst>
                                </p:cTn>
                              </p:par>
                              <p:par>
                                <p:cTn id="75" presetID="4" presetClass="entr" presetSubtype="16" fill="hold" nodeType="withEffect">
                                  <p:stCondLst>
                                    <p:cond delay="0"/>
                                  </p:stCondLst>
                                  <p:childTnLst>
                                    <p:set>
                                      <p:cBhvr>
                                        <p:cTn id="76" dur="1" fill="hold">
                                          <p:stCondLst>
                                            <p:cond delay="0"/>
                                          </p:stCondLst>
                                        </p:cTn>
                                        <p:tgtEl>
                                          <p:spTgt spid="85018"/>
                                        </p:tgtEl>
                                        <p:attrNameLst>
                                          <p:attrName>style.visibility</p:attrName>
                                        </p:attrNameLst>
                                      </p:cBhvr>
                                      <p:to>
                                        <p:strVal val="visible"/>
                                      </p:to>
                                    </p:set>
                                    <p:animEffect transition="in" filter="box(in)">
                                      <p:cBhvr>
                                        <p:cTn id="77" dur="500"/>
                                        <p:tgtEl>
                                          <p:spTgt spid="85018"/>
                                        </p:tgtEl>
                                      </p:cBhvr>
                                    </p:animEffect>
                                  </p:childTnLst>
                                </p:cTn>
                              </p:par>
                              <p:par>
                                <p:cTn id="78" presetID="4" presetClass="entr" presetSubtype="16" fill="hold" nodeType="withEffect">
                                  <p:stCondLst>
                                    <p:cond delay="0"/>
                                  </p:stCondLst>
                                  <p:childTnLst>
                                    <p:set>
                                      <p:cBhvr>
                                        <p:cTn id="79" dur="1" fill="hold">
                                          <p:stCondLst>
                                            <p:cond delay="0"/>
                                          </p:stCondLst>
                                        </p:cTn>
                                        <p:tgtEl>
                                          <p:spTgt spid="85019"/>
                                        </p:tgtEl>
                                        <p:attrNameLst>
                                          <p:attrName>style.visibility</p:attrName>
                                        </p:attrNameLst>
                                      </p:cBhvr>
                                      <p:to>
                                        <p:strVal val="visible"/>
                                      </p:to>
                                    </p:set>
                                    <p:animEffect transition="in" filter="box(in)">
                                      <p:cBhvr>
                                        <p:cTn id="80" dur="500"/>
                                        <p:tgtEl>
                                          <p:spTgt spid="85019"/>
                                        </p:tgtEl>
                                      </p:cBhvr>
                                    </p:animEffect>
                                  </p:childTnLst>
                                </p:cTn>
                              </p:par>
                              <p:par>
                                <p:cTn id="81" presetID="4" presetClass="entr" presetSubtype="16" fill="hold" nodeType="withEffect">
                                  <p:stCondLst>
                                    <p:cond delay="0"/>
                                  </p:stCondLst>
                                  <p:childTnLst>
                                    <p:set>
                                      <p:cBhvr>
                                        <p:cTn id="82" dur="1" fill="hold">
                                          <p:stCondLst>
                                            <p:cond delay="0"/>
                                          </p:stCondLst>
                                        </p:cTn>
                                        <p:tgtEl>
                                          <p:spTgt spid="85017"/>
                                        </p:tgtEl>
                                        <p:attrNameLst>
                                          <p:attrName>style.visibility</p:attrName>
                                        </p:attrNameLst>
                                      </p:cBhvr>
                                      <p:to>
                                        <p:strVal val="visible"/>
                                      </p:to>
                                    </p:set>
                                    <p:animEffect transition="in" filter="box(in)">
                                      <p:cBhvr>
                                        <p:cTn id="83" dur="500"/>
                                        <p:tgtEl>
                                          <p:spTgt spid="8501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0" presetClass="path" presetSubtype="0" repeatCount="indefinite" accel="50000" decel="50000" fill="hold" nodeType="clickEffect">
                                  <p:stCondLst>
                                    <p:cond delay="0"/>
                                  </p:stCondLst>
                                  <p:childTnLst>
                                    <p:animMotion origin="layout" path="M -0.06822 -0.00417 L 0.0349 0.00416 " pathEditMode="relative" rAng="0" ptsTypes="AA">
                                      <p:cBhvr>
                                        <p:cTn id="87" dur="1000" fill="hold"/>
                                        <p:tgtEl>
                                          <p:spTgt spid="85015"/>
                                        </p:tgtEl>
                                        <p:attrNameLst>
                                          <p:attrName>ppt_x</p:attrName>
                                          <p:attrName>ppt_y</p:attrName>
                                        </p:attrNameLst>
                                      </p:cBhvr>
                                      <p:rCtr x="5156" y="417"/>
                                    </p:animMotion>
                                  </p:childTnLst>
                                </p:cTn>
                              </p:par>
                              <p:par>
                                <p:cTn id="88" presetID="0" presetClass="path" presetSubtype="0" repeatCount="indefinite" accel="50000" decel="50000" fill="hold" nodeType="withEffect">
                                  <p:stCondLst>
                                    <p:cond delay="0"/>
                                  </p:stCondLst>
                                  <p:childTnLst>
                                    <p:animMotion origin="layout" path="M -1.66667E-6 -1.11111E-6 L -0.06354 0.07986 " pathEditMode="relative" rAng="0" ptsTypes="AA">
                                      <p:cBhvr>
                                        <p:cTn id="89" dur="1000" fill="hold"/>
                                        <p:tgtEl>
                                          <p:spTgt spid="85017"/>
                                        </p:tgtEl>
                                        <p:attrNameLst>
                                          <p:attrName>ppt_x</p:attrName>
                                          <p:attrName>ppt_y</p:attrName>
                                        </p:attrNameLst>
                                      </p:cBhvr>
                                      <p:rCtr x="-3177" y="3981"/>
                                    </p:animMotion>
                                  </p:childTnLst>
                                </p:cTn>
                              </p:par>
                              <p:par>
                                <p:cTn id="90" presetID="0" presetClass="path" presetSubtype="0" repeatCount="indefinite" accel="50000" decel="50000" fill="hold" nodeType="withEffect">
                                  <p:stCondLst>
                                    <p:cond delay="0"/>
                                  </p:stCondLst>
                                  <p:childTnLst>
                                    <p:animMotion origin="layout" path="M 0.04323 -0.0625 L -0.0651 0.00417 " pathEditMode="relative" rAng="0" ptsTypes="AA">
                                      <p:cBhvr>
                                        <p:cTn id="91" dur="1000" fill="hold"/>
                                        <p:tgtEl>
                                          <p:spTgt spid="85019"/>
                                        </p:tgtEl>
                                        <p:attrNameLst>
                                          <p:attrName>ppt_x</p:attrName>
                                          <p:attrName>ppt_y</p:attrName>
                                        </p:attrNameLst>
                                      </p:cBhvr>
                                      <p:rCtr x="-5417" y="3333"/>
                                    </p:animMotion>
                                  </p:childTnLst>
                                </p:cTn>
                              </p:par>
                              <p:par>
                                <p:cTn id="92" presetID="0" presetClass="path" presetSubtype="0" repeatCount="indefinite" accel="50000" decel="50000" fill="hold" nodeType="withEffect">
                                  <p:stCondLst>
                                    <p:cond delay="0"/>
                                  </p:stCondLst>
                                  <p:childTnLst>
                                    <p:animMotion origin="layout" path="M -0.04687 0.05764 L 0.00313 -0.05347 " pathEditMode="relative" rAng="0" ptsTypes="AA">
                                      <p:cBhvr>
                                        <p:cTn id="93" dur="1000" fill="hold"/>
                                        <p:tgtEl>
                                          <p:spTgt spid="85018"/>
                                        </p:tgtEl>
                                        <p:attrNameLst>
                                          <p:attrName>ppt_x</p:attrName>
                                          <p:attrName>ppt_y</p:attrName>
                                        </p:attrNameLst>
                                      </p:cBhvr>
                                      <p:rCtr x="2500" y="-5556"/>
                                    </p:animMotion>
                                  </p:childTnLst>
                                </p:cTn>
                              </p:par>
                              <p:par>
                                <p:cTn id="94" presetID="0" presetClass="path" presetSubtype="0" repeatCount="indefinite" accel="50000" decel="50000" fill="hold" nodeType="withEffect">
                                  <p:stCondLst>
                                    <p:cond delay="0"/>
                                  </p:stCondLst>
                                  <p:childTnLst>
                                    <p:animMotion origin="layout" path="M -0.03855 0.06875 L 0.02813 -0.04236 " pathEditMode="relative" rAng="0" ptsTypes="AA">
                                      <p:cBhvr>
                                        <p:cTn id="95" dur="1000" fill="hold"/>
                                        <p:tgtEl>
                                          <p:spTgt spid="85016"/>
                                        </p:tgtEl>
                                        <p:attrNameLst>
                                          <p:attrName>ppt_x</p:attrName>
                                          <p:attrName>ppt_y</p:attrName>
                                        </p:attrNameLst>
                                      </p:cBhvr>
                                      <p:rCtr x="3333" y="-5556"/>
                                    </p:animMotion>
                                  </p:childTnLst>
                                </p:cTn>
                              </p:par>
                              <p:par>
                                <p:cTn id="96" presetID="53" presetClass="entr" presetSubtype="0" repeatCount="indefinite" fill="hold" grpId="0" nodeType="withEffect">
                                  <p:stCondLst>
                                    <p:cond delay="0"/>
                                  </p:stCondLst>
                                  <p:childTnLst>
                                    <p:set>
                                      <p:cBhvr>
                                        <p:cTn id="97" dur="1" fill="hold">
                                          <p:stCondLst>
                                            <p:cond delay="0"/>
                                          </p:stCondLst>
                                        </p:cTn>
                                        <p:tgtEl>
                                          <p:spTgt spid="85014"/>
                                        </p:tgtEl>
                                        <p:attrNameLst>
                                          <p:attrName>style.visibility</p:attrName>
                                        </p:attrNameLst>
                                      </p:cBhvr>
                                      <p:to>
                                        <p:strVal val="visible"/>
                                      </p:to>
                                    </p:set>
                                    <p:anim calcmode="lin" valueType="num">
                                      <p:cBhvr>
                                        <p:cTn id="98" dur="500" fill="hold"/>
                                        <p:tgtEl>
                                          <p:spTgt spid="85014"/>
                                        </p:tgtEl>
                                        <p:attrNameLst>
                                          <p:attrName>ppt_w</p:attrName>
                                        </p:attrNameLst>
                                      </p:cBhvr>
                                      <p:tavLst>
                                        <p:tav tm="0">
                                          <p:val>
                                            <p:fltVal val="0"/>
                                          </p:val>
                                        </p:tav>
                                        <p:tav tm="100000">
                                          <p:val>
                                            <p:strVal val="#ppt_w"/>
                                          </p:val>
                                        </p:tav>
                                      </p:tavLst>
                                    </p:anim>
                                    <p:anim calcmode="lin" valueType="num">
                                      <p:cBhvr>
                                        <p:cTn id="99" dur="500" fill="hold"/>
                                        <p:tgtEl>
                                          <p:spTgt spid="85014"/>
                                        </p:tgtEl>
                                        <p:attrNameLst>
                                          <p:attrName>ppt_h</p:attrName>
                                        </p:attrNameLst>
                                      </p:cBhvr>
                                      <p:tavLst>
                                        <p:tav tm="0">
                                          <p:val>
                                            <p:fltVal val="0"/>
                                          </p:val>
                                        </p:tav>
                                        <p:tav tm="100000">
                                          <p:val>
                                            <p:strVal val="#ppt_h"/>
                                          </p:val>
                                        </p:tav>
                                      </p:tavLst>
                                    </p:anim>
                                    <p:animEffect transition="in" filter="fade">
                                      <p:cBhvr>
                                        <p:cTn id="100" dur="500"/>
                                        <p:tgtEl>
                                          <p:spTgt spid="85014"/>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4" presetClass="exit" presetSubtype="0" fill="hold" nodeType="clickEffect">
                                  <p:stCondLst>
                                    <p:cond delay="0"/>
                                  </p:stCondLst>
                                  <p:childTnLst>
                                    <p:anim to="" calcmode="lin" valueType="num">
                                      <p:cBhvr>
                                        <p:cTn id="104" dur="1"/>
                                        <p:tgtEl>
                                          <p:spTgt spid="85020"/>
                                        </p:tgtEl>
                                        <p:attrNameLst>
                                          <p:attrName/>
                                        </p:attrNameLst>
                                      </p:cBhvr>
                                    </p:anim>
                                    <p:set>
                                      <p:cBhvr>
                                        <p:cTn id="105" dur="1" fill="hold">
                                          <p:stCondLst>
                                            <p:cond delay="0"/>
                                          </p:stCondLst>
                                        </p:cTn>
                                        <p:tgtEl>
                                          <p:spTgt spid="85020"/>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xit" presetSubtype="0" fill="hold" nodeType="clickEffect">
                                  <p:stCondLst>
                                    <p:cond delay="0"/>
                                  </p:stCondLst>
                                  <p:childTnLst>
                                    <p:animEffect transition="out" filter="dissolve">
                                      <p:cBhvr>
                                        <p:cTn id="109" dur="500"/>
                                        <p:tgtEl>
                                          <p:spTgt spid="85010"/>
                                        </p:tgtEl>
                                      </p:cBhvr>
                                    </p:animEffect>
                                    <p:set>
                                      <p:cBhvr>
                                        <p:cTn id="110" dur="1" fill="hold">
                                          <p:stCondLst>
                                            <p:cond delay="499"/>
                                          </p:stCondLst>
                                        </p:cTn>
                                        <p:tgtEl>
                                          <p:spTgt spid="85010"/>
                                        </p:tgtEl>
                                        <p:attrNameLst>
                                          <p:attrName>style.visibility</p:attrName>
                                        </p:attrNameLst>
                                      </p:cBhvr>
                                      <p:to>
                                        <p:strVal val="hidden"/>
                                      </p:to>
                                    </p:set>
                                  </p:childTnLst>
                                </p:cTn>
                              </p:par>
                              <p:par>
                                <p:cTn id="111" presetID="9" presetClass="exit" presetSubtype="0" fill="hold" nodeType="withEffect">
                                  <p:stCondLst>
                                    <p:cond delay="0"/>
                                  </p:stCondLst>
                                  <p:childTnLst>
                                    <p:animEffect transition="out" filter="dissolve">
                                      <p:cBhvr>
                                        <p:cTn id="112" dur="500"/>
                                        <p:tgtEl>
                                          <p:spTgt spid="85009"/>
                                        </p:tgtEl>
                                      </p:cBhvr>
                                    </p:animEffect>
                                    <p:set>
                                      <p:cBhvr>
                                        <p:cTn id="113" dur="1" fill="hold">
                                          <p:stCondLst>
                                            <p:cond delay="499"/>
                                          </p:stCondLst>
                                        </p:cTn>
                                        <p:tgtEl>
                                          <p:spTgt spid="85009"/>
                                        </p:tgtEl>
                                        <p:attrNameLst>
                                          <p:attrName>style.visibility</p:attrName>
                                        </p:attrNameLst>
                                      </p:cBhvr>
                                      <p:to>
                                        <p:strVal val="hidden"/>
                                      </p:to>
                                    </p:set>
                                  </p:childTnLst>
                                </p:cTn>
                              </p:par>
                              <p:par>
                                <p:cTn id="114" presetID="22" presetClass="entr" presetSubtype="4" repeatCount="indefinite" fill="hold" nodeType="withEffect">
                                  <p:stCondLst>
                                    <p:cond delay="0"/>
                                  </p:stCondLst>
                                  <p:childTnLst>
                                    <p:set>
                                      <p:cBhvr>
                                        <p:cTn id="115" dur="1" fill="hold">
                                          <p:stCondLst>
                                            <p:cond delay="0"/>
                                          </p:stCondLst>
                                        </p:cTn>
                                        <p:tgtEl>
                                          <p:spTgt spid="85022"/>
                                        </p:tgtEl>
                                        <p:attrNameLst>
                                          <p:attrName>style.visibility</p:attrName>
                                        </p:attrNameLst>
                                      </p:cBhvr>
                                      <p:to>
                                        <p:strVal val="visible"/>
                                      </p:to>
                                    </p:set>
                                    <p:animEffect transition="in" filter="wipe(down)">
                                      <p:cBhvr>
                                        <p:cTn id="116" dur="1000"/>
                                        <p:tgtEl>
                                          <p:spTgt spid="85022"/>
                                        </p:tgtEl>
                                      </p:cBhvr>
                                    </p:animEffect>
                                  </p:childTnLst>
                                </p:cTn>
                              </p:par>
                              <p:par>
                                <p:cTn id="117" presetID="22" presetClass="entr" presetSubtype="4" repeatCount="indefinite" fill="hold" nodeType="withEffect">
                                  <p:stCondLst>
                                    <p:cond delay="0"/>
                                  </p:stCondLst>
                                  <p:childTnLst>
                                    <p:set>
                                      <p:cBhvr>
                                        <p:cTn id="118" dur="1" fill="hold">
                                          <p:stCondLst>
                                            <p:cond delay="0"/>
                                          </p:stCondLst>
                                        </p:cTn>
                                        <p:tgtEl>
                                          <p:spTgt spid="85021"/>
                                        </p:tgtEl>
                                        <p:attrNameLst>
                                          <p:attrName>style.visibility</p:attrName>
                                        </p:attrNameLst>
                                      </p:cBhvr>
                                      <p:to>
                                        <p:strVal val="visible"/>
                                      </p:to>
                                    </p:set>
                                    <p:animEffect transition="in" filter="wipe(down)">
                                      <p:cBhvr>
                                        <p:cTn id="119" dur="1000"/>
                                        <p:tgtEl>
                                          <p:spTgt spid="85021"/>
                                        </p:tgtEl>
                                      </p:cBhvr>
                                    </p:animEffect>
                                  </p:childTnLst>
                                </p:cTn>
                              </p:par>
                              <p:par>
                                <p:cTn id="120" presetID="0" presetClass="path" presetSubtype="0" repeatCount="indefinite" accel="50000" decel="50000" fill="hold" nodeType="withEffect">
                                  <p:stCondLst>
                                    <p:cond delay="0"/>
                                  </p:stCondLst>
                                  <p:childTnLst>
                                    <p:animMotion origin="layout" path="M 0.00087 4.07407E-6 L 0.0434 -0.37107 " pathEditMode="relative" rAng="0" ptsTypes="AA">
                                      <p:cBhvr>
                                        <p:cTn id="121" dur="2000" fill="hold"/>
                                        <p:tgtEl>
                                          <p:spTgt spid="85021"/>
                                        </p:tgtEl>
                                        <p:attrNameLst>
                                          <p:attrName>ppt_x</p:attrName>
                                          <p:attrName>ppt_y</p:attrName>
                                        </p:attrNameLst>
                                      </p:cBhvr>
                                      <p:rCtr x="2118" y="-18565"/>
                                    </p:animMotion>
                                  </p:childTnLst>
                                </p:cTn>
                              </p:par>
                              <p:par>
                                <p:cTn id="122" presetID="0" presetClass="path" presetSubtype="0" repeatCount="indefinite" accel="50000" decel="50000" fill="hold" nodeType="withEffect">
                                  <p:stCondLst>
                                    <p:cond delay="0"/>
                                  </p:stCondLst>
                                  <p:childTnLst>
                                    <p:animMotion origin="layout" path="M -0.02847 0.07331 L 0.05486 -0.36008 " pathEditMode="relative" rAng="0" ptsTypes="AA">
                                      <p:cBhvr>
                                        <p:cTn id="123" dur="2000" fill="hold"/>
                                        <p:tgtEl>
                                          <p:spTgt spid="85022"/>
                                        </p:tgtEl>
                                        <p:attrNameLst>
                                          <p:attrName>ppt_x</p:attrName>
                                          <p:attrName>ppt_y</p:attrName>
                                        </p:attrNameLst>
                                      </p:cBhvr>
                                      <p:rCtr x="4167" y="-216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4" grpId="0" animBg="1"/>
      <p:bldP spid="85027" grpId="0"/>
      <p:bldP spid="85028" grpId="0"/>
      <p:bldP spid="850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1295400" y="1524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latin typeface="Times New Roman" panose="02020603050405020304" pitchFamily="18" charset="0"/>
                <a:cs typeface="Times New Roman" panose="02020603050405020304" pitchFamily="18" charset="0"/>
              </a:rPr>
              <a:t>Kị binh giặc </a:t>
            </a:r>
          </a:p>
        </p:txBody>
      </p:sp>
      <p:sp>
        <p:nvSpPr>
          <p:cNvPr id="35848" name="Text Box 8"/>
          <p:cNvSpPr txBox="1">
            <a:spLocks noChangeArrowheads="1"/>
          </p:cNvSpPr>
          <p:nvPr/>
        </p:nvSpPr>
        <p:spPr bwMode="auto">
          <a:xfrm>
            <a:off x="1588" y="4151313"/>
            <a:ext cx="4953000" cy="954087"/>
          </a:xfrm>
          <a:prstGeom prst="rect">
            <a:avLst/>
          </a:prstGeom>
          <a:noFill/>
          <a:ln w="9525">
            <a:noFill/>
            <a:miter lim="800000"/>
            <a:headEnd/>
            <a:tailEnd/>
          </a:ln>
          <a:effectLst/>
        </p:spPr>
        <p:txBody>
          <a:bodyPr>
            <a:spAutoFit/>
          </a:bodyPr>
          <a:lstStyle/>
          <a:p>
            <a:pPr algn="ctr" eaLnBrk="1" hangingPunct="1">
              <a:spcBef>
                <a:spcPct val="50000"/>
              </a:spcBef>
              <a:defRPr/>
            </a:pPr>
            <a:r>
              <a:rPr lang="en-US" sz="2800" b="1" dirty="0" err="1">
                <a:effectLst>
                  <a:outerShdw blurRad="38100" dist="38100" dir="2700000" algn="tl">
                    <a:srgbClr val="C0C0C0"/>
                  </a:outerShdw>
                </a:effectLst>
                <a:latin typeface="Times New Roman" panose="02020603050405020304" pitchFamily="18" charset="0"/>
                <a:cs typeface="Times New Roman" pitchFamily="18" charset="0"/>
              </a:rPr>
              <a:t>Liễu</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Thăng</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và</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đám</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kị</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binh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tối</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tăm</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mặt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mũi</a:t>
            </a:r>
            <a:r>
              <a:rPr lang="en-US" sz="2800" b="1" dirty="0">
                <a:effectLst>
                  <a:outerShdw blurRad="38100" dist="38100" dir="2700000" algn="tl">
                    <a:srgbClr val="C0C0C0"/>
                  </a:outerShdw>
                </a:effectLst>
                <a:latin typeface="Times New Roman" pitchFamily="18" charset="0"/>
                <a:cs typeface="Times New Roman" pitchFamily="18" charset="0"/>
              </a:rPr>
              <a:t> . </a:t>
            </a:r>
          </a:p>
        </p:txBody>
      </p:sp>
      <p:pic>
        <p:nvPicPr>
          <p:cNvPr id="17412" name="Picture 10" descr="Image19"/>
          <p:cNvPicPr>
            <a:picLocks noChangeAspect="1" noChangeArrowheads="1"/>
          </p:cNvPicPr>
          <p:nvPr/>
        </p:nvPicPr>
        <p:blipFill>
          <a:blip r:embed="rId2">
            <a:lum bright="18000" contrast="66000"/>
            <a:extLst>
              <a:ext uri="{28A0092B-C50C-407E-A947-70E740481C1C}">
                <a14:useLocalDpi xmlns:a14="http://schemas.microsoft.com/office/drawing/2010/main" val="0"/>
              </a:ext>
            </a:extLst>
          </a:blip>
          <a:srcRect t="2039" b="6218"/>
          <a:stretch>
            <a:fillRect/>
          </a:stretch>
        </p:blipFill>
        <p:spPr bwMode="auto">
          <a:xfrm>
            <a:off x="0" y="0"/>
            <a:ext cx="487680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55" name="Text Box 15"/>
          <p:cNvSpPr txBox="1">
            <a:spLocks noChangeArrowheads="1"/>
          </p:cNvSpPr>
          <p:nvPr/>
        </p:nvSpPr>
        <p:spPr bwMode="auto">
          <a:xfrm>
            <a:off x="-23813" y="5320605"/>
            <a:ext cx="49768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b="1" smtClean="0">
                <a:latin typeface="Times New Roman" panose="02020603050405020304" pitchFamily="18" charset="0"/>
                <a:cs typeface="Times New Roman" panose="02020603050405020304" pitchFamily="18" charset="0"/>
              </a:rPr>
              <a:t>Liễu Thăng bị giết và hang vạn quân Minh bị chết, số còn lại rút chạy. Quân ta toàn thắng. </a:t>
            </a:r>
            <a:endParaRPr lang="en-US" altLang="en-US" sz="2800" b="1">
              <a:latin typeface="Times New Roman" panose="02020603050405020304" pitchFamily="18" charset="0"/>
              <a:cs typeface="Times New Roman" panose="02020603050405020304" pitchFamily="18" charset="0"/>
            </a:endParaRPr>
          </a:p>
        </p:txBody>
      </p:sp>
      <p:pic>
        <p:nvPicPr>
          <p:cNvPr id="35856" name="Picture 16" descr="250px-LieuThangth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9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7" name="Text Box 17"/>
          <p:cNvSpPr txBox="1">
            <a:spLocks noChangeArrowheads="1"/>
          </p:cNvSpPr>
          <p:nvPr/>
        </p:nvSpPr>
        <p:spPr bwMode="auto">
          <a:xfrm>
            <a:off x="4953000" y="5105400"/>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Tương truyền sau khi Liễu Thăng bị chém cụt đầu đã hóa đá nơi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5855"/>
                                        </p:tgtEl>
                                        <p:attrNameLst>
                                          <p:attrName>style.visibility</p:attrName>
                                        </p:attrNameLst>
                                      </p:cBhvr>
                                      <p:to>
                                        <p:strVal val="visible"/>
                                      </p:to>
                                    </p:set>
                                    <p:anim calcmode="lin" valueType="num">
                                      <p:cBhvr>
                                        <p:cTn id="7" dur="1000" fill="hold"/>
                                        <p:tgtEl>
                                          <p:spTgt spid="35855"/>
                                        </p:tgtEl>
                                        <p:attrNameLst>
                                          <p:attrName>ppt_x</p:attrName>
                                        </p:attrNameLst>
                                      </p:cBhvr>
                                      <p:tavLst>
                                        <p:tav tm="0">
                                          <p:val>
                                            <p:strVal val="#ppt_x-.2"/>
                                          </p:val>
                                        </p:tav>
                                        <p:tav tm="100000">
                                          <p:val>
                                            <p:strVal val="#ppt_x"/>
                                          </p:val>
                                        </p:tav>
                                      </p:tavLst>
                                    </p:anim>
                                    <p:anim calcmode="lin" valueType="num">
                                      <p:cBhvr>
                                        <p:cTn id="8" dur="1000" fill="hold"/>
                                        <p:tgtEl>
                                          <p:spTgt spid="3585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585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5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p:bldP spid="3585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63" name="Text Box 11"/>
          <p:cNvSpPr txBox="1">
            <a:spLocks noChangeArrowheads="1"/>
          </p:cNvSpPr>
          <p:nvPr/>
        </p:nvSpPr>
        <p:spPr bwMode="auto">
          <a:xfrm>
            <a:off x="0" y="3673201"/>
            <a:ext cx="9144000" cy="1077218"/>
          </a:xfrm>
          <a:prstGeom prst="rect">
            <a:avLst/>
          </a:prstGeom>
          <a:gradFill rotWithShape="1">
            <a:gsLst>
              <a:gs pos="0">
                <a:srgbClr val="FFFF00"/>
              </a:gs>
              <a:gs pos="50000">
                <a:srgbClr val="FFFFFF"/>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b="1">
                <a:solidFill>
                  <a:srgbClr val="0000FF"/>
                </a:solidFill>
                <a:latin typeface="Times New Roman" panose="02020603050405020304" pitchFamily="18" charset="0"/>
                <a:cs typeface="Times New Roman" panose="02020603050405020304" pitchFamily="18" charset="0"/>
              </a:rPr>
              <a:t>Chiến thắng Chi Lăng có ý nghĩa như thế nào đối với lịch sử dân </a:t>
            </a:r>
            <a:r>
              <a:rPr lang="en-US" altLang="en-US" b="1" smtClean="0">
                <a:solidFill>
                  <a:srgbClr val="0000FF"/>
                </a:solidFill>
                <a:latin typeface="Times New Roman" panose="02020603050405020304" pitchFamily="18" charset="0"/>
                <a:cs typeface="Times New Roman" panose="02020603050405020304" pitchFamily="18" charset="0"/>
              </a:rPr>
              <a:t>tộc?</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00364" name="Text Box 12"/>
          <p:cNvSpPr txBox="1">
            <a:spLocks noChangeArrowheads="1"/>
          </p:cNvSpPr>
          <p:nvPr/>
        </p:nvSpPr>
        <p:spPr bwMode="auto">
          <a:xfrm>
            <a:off x="0" y="4687431"/>
            <a:ext cx="9144000"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0"/>
              </a:spcBef>
              <a:buFontTx/>
              <a:buNone/>
            </a:pP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Trận Chi Lăng chiến thắng vẻ vang, mưu đồ cứu viện cho Đông Quan bị tan vỡ.</a:t>
            </a:r>
          </a:p>
          <a:p>
            <a:pPr>
              <a:spcBef>
                <a:spcPts val="0"/>
              </a:spcBef>
              <a:buFontTx/>
              <a:buNone/>
            </a:pPr>
            <a:r>
              <a:rPr lang="en-US" altLang="en-US" sz="2800" b="1">
                <a:latin typeface="Times New Roman" panose="02020603050405020304" pitchFamily="18" charset="0"/>
                <a:cs typeface="Times New Roman" panose="02020603050405020304" pitchFamily="18" charset="0"/>
              </a:rPr>
              <a:t>  Quân Minh xâm lược phải đầu hàng, rút về nước. Nước ta hoàn toàn độc lập, Lê Lợi lên ngôi Hoàng đế, mở đầu thời Hậu Lê .</a:t>
            </a:r>
          </a:p>
        </p:txBody>
      </p:sp>
      <p:sp>
        <p:nvSpPr>
          <p:cNvPr id="100365" name="Text Box 13"/>
          <p:cNvSpPr txBox="1">
            <a:spLocks noChangeArrowheads="1"/>
          </p:cNvSpPr>
          <p:nvPr/>
        </p:nvSpPr>
        <p:spPr bwMode="auto">
          <a:xfrm>
            <a:off x="0" y="2172739"/>
            <a:ext cx="9144000" cy="1477963"/>
          </a:xfrm>
          <a:prstGeom prst="rect">
            <a:avLst/>
          </a:prstGeom>
          <a:solidFill>
            <a:schemeClr val="bg1"/>
          </a:solidFill>
          <a:ln w="9525">
            <a:solidFill>
              <a:srgbClr val="CC00CC"/>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000" b="1">
                <a:latin typeface="Times New Roman" panose="02020603050405020304" pitchFamily="18" charset="0"/>
                <a:cs typeface="Times New Roman" panose="02020603050405020304" pitchFamily="18" charset="0"/>
              </a:rPr>
              <a:t>    Quân ta rất anh dũng, mưu trí trong đánh giặc, biết dựa vào địa hình hiểm trở của Ải Chi Lăng để đánh tan mưu đồ cứu viện thành Đông Quan của nhà Minh.</a:t>
            </a:r>
          </a:p>
        </p:txBody>
      </p:sp>
      <p:sp>
        <p:nvSpPr>
          <p:cNvPr id="100366" name="Text Box 14"/>
          <p:cNvSpPr txBox="1">
            <a:spLocks noChangeArrowheads="1"/>
          </p:cNvSpPr>
          <p:nvPr/>
        </p:nvSpPr>
        <p:spPr bwMode="auto">
          <a:xfrm>
            <a:off x="0" y="1106031"/>
            <a:ext cx="9144000" cy="1077218"/>
          </a:xfrm>
          <a:prstGeom prst="rect">
            <a:avLst/>
          </a:prstGeom>
          <a:gradFill rotWithShape="1">
            <a:gsLst>
              <a:gs pos="0">
                <a:srgbClr val="FFFF00"/>
              </a:gs>
              <a:gs pos="50000">
                <a:srgbClr val="FFFFFF"/>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a:solidFill>
                  <a:srgbClr val="0000FF"/>
                </a:solidFill>
                <a:latin typeface="Times New Roman" panose="02020603050405020304" pitchFamily="18" charset="0"/>
                <a:cs typeface="Times New Roman" panose="02020603050405020304" pitchFamily="18" charset="0"/>
              </a:rPr>
              <a:t>Theo em, vì sao quân ta giành được thắng lợi ở Ải Chi L</a:t>
            </a:r>
            <a:r>
              <a:rPr lang="en-US" altLang="en-US" b="1">
                <a:solidFill>
                  <a:srgbClr val="0000FF"/>
                </a:solidFill>
                <a:latin typeface="Times New Roman" panose="02020603050405020304" pitchFamily="18" charset="0"/>
                <a:cs typeface="Times New Roman" panose="02020603050405020304" pitchFamily="18" charset="0"/>
              </a:rPr>
              <a:t>ă</a:t>
            </a:r>
            <a:r>
              <a:rPr lang="en-US" altLang="en-US">
                <a:solidFill>
                  <a:srgbClr val="0000FF"/>
                </a:solidFill>
                <a:latin typeface="Times New Roman" panose="02020603050405020304" pitchFamily="18" charset="0"/>
                <a:cs typeface="Times New Roman" panose="02020603050405020304" pitchFamily="18" charset="0"/>
              </a:rPr>
              <a:t>ng?</a:t>
            </a:r>
          </a:p>
        </p:txBody>
      </p:sp>
      <p:sp>
        <p:nvSpPr>
          <p:cNvPr id="7" name="Rectangle 9"/>
          <p:cNvSpPr>
            <a:spLocks noChangeArrowheads="1"/>
          </p:cNvSpPr>
          <p:nvPr/>
        </p:nvSpPr>
        <p:spPr bwMode="auto">
          <a:xfrm>
            <a:off x="228600" y="-36969"/>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4) Nguyên nhân thắng lợi và ý nghĩa của chiến thắng Chi L</a:t>
            </a:r>
            <a:r>
              <a:rPr lang="en-US" altLang="en-US" b="1">
                <a:solidFill>
                  <a:srgbClr val="FF0000"/>
                </a:solidFill>
                <a:latin typeface="Times New Roman" panose="02020603050405020304" pitchFamily="18" charset="0"/>
                <a:cs typeface="Times New Roman" panose="02020603050405020304" pitchFamily="18" charset="0"/>
              </a:rPr>
              <a:t>ă</a:t>
            </a:r>
            <a:r>
              <a:rPr lang="en-US" altLang="en-US" sz="3600" b="1">
                <a:solidFill>
                  <a:srgbClr val="FF0000"/>
                </a:solidFill>
                <a:latin typeface="Times New Roman" panose="02020603050405020304" pitchFamily="18" charset="0"/>
                <a:cs typeface="Times New Roman" panose="02020603050405020304" pitchFamily="18" charset="0"/>
              </a:rPr>
              <a:t>ng:</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25556"/>
                                  </p:iterate>
                                  <p:childTnLst>
                                    <p:set>
                                      <p:cBhvr>
                                        <p:cTn id="6" dur="1" fill="hold">
                                          <p:stCondLst>
                                            <p:cond delay="0"/>
                                          </p:stCondLst>
                                        </p:cTn>
                                        <p:tgtEl>
                                          <p:spTgt spid="100366"/>
                                        </p:tgtEl>
                                        <p:attrNameLst>
                                          <p:attrName>style.visibility</p:attrName>
                                        </p:attrNameLst>
                                      </p:cBhvr>
                                      <p:to>
                                        <p:strVal val="visible"/>
                                      </p:to>
                                    </p:set>
                                    <p:anim calcmode="discrete" valueType="clr">
                                      <p:cBhvr override="childStyle">
                                        <p:cTn id="7" dur="80"/>
                                        <p:tgtEl>
                                          <p:spTgt spid="1003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366"/>
                                        </p:tgtEl>
                                        <p:attrNameLst>
                                          <p:attrName>fillcolor</p:attrName>
                                        </p:attrNameLst>
                                      </p:cBhvr>
                                      <p:tavLst>
                                        <p:tav tm="0">
                                          <p:val>
                                            <p:clrVal>
                                              <a:schemeClr val="accent2"/>
                                            </p:clrVal>
                                          </p:val>
                                        </p:tav>
                                        <p:tav tm="50000">
                                          <p:val>
                                            <p:clrVal>
                                              <a:schemeClr val="hlink"/>
                                            </p:clrVal>
                                          </p:val>
                                        </p:tav>
                                      </p:tavLst>
                                    </p:anim>
                                    <p:set>
                                      <p:cBhvr>
                                        <p:cTn id="9" dur="80"/>
                                        <p:tgtEl>
                                          <p:spTgt spid="1003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9829"/>
                                  </p:iterate>
                                  <p:childTnLst>
                                    <p:set>
                                      <p:cBhvr>
                                        <p:cTn id="13" dur="1" fill="hold">
                                          <p:stCondLst>
                                            <p:cond delay="0"/>
                                          </p:stCondLst>
                                        </p:cTn>
                                        <p:tgtEl>
                                          <p:spTgt spid="100365"/>
                                        </p:tgtEl>
                                        <p:attrNameLst>
                                          <p:attrName>style.visibility</p:attrName>
                                        </p:attrNameLst>
                                      </p:cBhvr>
                                      <p:to>
                                        <p:strVal val="visible"/>
                                      </p:to>
                                    </p:set>
                                    <p:anim calcmode="discrete" valueType="clr">
                                      <p:cBhvr override="childStyle">
                                        <p:cTn id="14" dur="80"/>
                                        <p:tgtEl>
                                          <p:spTgt spid="10036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0365"/>
                                        </p:tgtEl>
                                        <p:attrNameLst>
                                          <p:attrName>fillcolor</p:attrName>
                                        </p:attrNameLst>
                                      </p:cBhvr>
                                      <p:tavLst>
                                        <p:tav tm="0">
                                          <p:val>
                                            <p:clrVal>
                                              <a:schemeClr val="accent2"/>
                                            </p:clrVal>
                                          </p:val>
                                        </p:tav>
                                        <p:tav tm="50000">
                                          <p:val>
                                            <p:clrVal>
                                              <a:schemeClr val="hlink"/>
                                            </p:clrVal>
                                          </p:val>
                                        </p:tav>
                                      </p:tavLst>
                                    </p:anim>
                                    <p:set>
                                      <p:cBhvr>
                                        <p:cTn id="16" dur="80"/>
                                        <p:tgtEl>
                                          <p:spTgt spid="10036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22115"/>
                                  </p:iterate>
                                  <p:childTnLst>
                                    <p:set>
                                      <p:cBhvr>
                                        <p:cTn id="20" dur="1" fill="hold">
                                          <p:stCondLst>
                                            <p:cond delay="0"/>
                                          </p:stCondLst>
                                        </p:cTn>
                                        <p:tgtEl>
                                          <p:spTgt spid="100363"/>
                                        </p:tgtEl>
                                        <p:attrNameLst>
                                          <p:attrName>style.visibility</p:attrName>
                                        </p:attrNameLst>
                                      </p:cBhvr>
                                      <p:to>
                                        <p:strVal val="visible"/>
                                      </p:to>
                                    </p:set>
                                    <p:anim calcmode="discrete" valueType="clr">
                                      <p:cBhvr override="childStyle">
                                        <p:cTn id="21" dur="80"/>
                                        <p:tgtEl>
                                          <p:spTgt spid="10036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0363"/>
                                        </p:tgtEl>
                                        <p:attrNameLst>
                                          <p:attrName>fillcolor</p:attrName>
                                        </p:attrNameLst>
                                      </p:cBhvr>
                                      <p:tavLst>
                                        <p:tav tm="0">
                                          <p:val>
                                            <p:clrVal>
                                              <a:schemeClr val="accent2"/>
                                            </p:clrVal>
                                          </p:val>
                                        </p:tav>
                                        <p:tav tm="50000">
                                          <p:val>
                                            <p:clrVal>
                                              <a:schemeClr val="hlink"/>
                                            </p:clrVal>
                                          </p:val>
                                        </p:tav>
                                      </p:tavLst>
                                    </p:anim>
                                    <p:set>
                                      <p:cBhvr>
                                        <p:cTn id="23" dur="80"/>
                                        <p:tgtEl>
                                          <p:spTgt spid="10036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7616"/>
                                  </p:iterate>
                                  <p:childTnLst>
                                    <p:set>
                                      <p:cBhvr>
                                        <p:cTn id="27" dur="1" fill="hold">
                                          <p:stCondLst>
                                            <p:cond delay="0"/>
                                          </p:stCondLst>
                                        </p:cTn>
                                        <p:tgtEl>
                                          <p:spTgt spid="100364"/>
                                        </p:tgtEl>
                                        <p:attrNameLst>
                                          <p:attrName>style.visibility</p:attrName>
                                        </p:attrNameLst>
                                      </p:cBhvr>
                                      <p:to>
                                        <p:strVal val="visible"/>
                                      </p:to>
                                    </p:set>
                                    <p:anim calcmode="discrete" valueType="clr">
                                      <p:cBhvr override="childStyle">
                                        <p:cTn id="28" dur="80"/>
                                        <p:tgtEl>
                                          <p:spTgt spid="10036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0364"/>
                                        </p:tgtEl>
                                        <p:attrNameLst>
                                          <p:attrName>fillcolor</p:attrName>
                                        </p:attrNameLst>
                                      </p:cBhvr>
                                      <p:tavLst>
                                        <p:tav tm="0">
                                          <p:val>
                                            <p:clrVal>
                                              <a:schemeClr val="accent2"/>
                                            </p:clrVal>
                                          </p:val>
                                        </p:tav>
                                        <p:tav tm="50000">
                                          <p:val>
                                            <p:clrVal>
                                              <a:schemeClr val="hlink"/>
                                            </p:clrVal>
                                          </p:val>
                                        </p:tav>
                                      </p:tavLst>
                                    </p:anim>
                                    <p:set>
                                      <p:cBhvr>
                                        <p:cTn id="30" dur="80"/>
                                        <p:tgtEl>
                                          <p:spTgt spid="1003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3" grpId="0" animBg="1"/>
      <p:bldP spid="100364" grpId="0" animBg="1"/>
      <p:bldP spid="100365" grpId="0" animBg="1"/>
      <p:bldP spid="10036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152400" y="457200"/>
            <a:ext cx="8839200" cy="6114584"/>
          </a:xfrm>
        </p:spPr>
        <p:txBody>
          <a:bodyPr/>
          <a:lstStyle/>
          <a:p>
            <a:pPr marL="0" indent="0" algn="ctr" eaLnBrk="1" hangingPunct="1">
              <a:buFontTx/>
              <a:buNone/>
            </a:pPr>
            <a:r>
              <a:rPr lang="en-US" altLang="en-US" sz="4800" b="1" i="1" u="sng" smtClean="0">
                <a:solidFill>
                  <a:srgbClr val="FFFF00"/>
                </a:solidFill>
                <a:latin typeface="Times New Roman" panose="02020603050405020304" pitchFamily="18" charset="0"/>
                <a:cs typeface="Times New Roman" panose="02020603050405020304" pitchFamily="18" charset="0"/>
              </a:rPr>
              <a:t> </a:t>
            </a:r>
            <a:endParaRPr lang="en-US" altLang="en-US" sz="4800" smtClean="0">
              <a:solidFill>
                <a:srgbClr val="FFFF00"/>
              </a:solidFill>
              <a:latin typeface="Times New Roman" panose="02020603050405020304" pitchFamily="18" charset="0"/>
              <a:cs typeface="Times New Roman" panose="02020603050405020304" pitchFamily="18" charset="0"/>
            </a:endParaRPr>
          </a:p>
          <a:p>
            <a:pPr marL="0" indent="0" algn="just" eaLnBrk="1" hangingPunct="1">
              <a:buFontTx/>
              <a:buNone/>
            </a:pPr>
            <a:r>
              <a:rPr lang="en-US" altLang="en-US" sz="4000" smtClean="0">
                <a:latin typeface="Times New Roman" panose="02020603050405020304" pitchFamily="18" charset="0"/>
                <a:cs typeface="Times New Roman" panose="02020603050405020304" pitchFamily="18" charset="0"/>
              </a:rPr>
              <a:t>     </a:t>
            </a:r>
            <a:r>
              <a:rPr lang="en-US" altLang="en-US" sz="4000" b="1" smtClean="0">
                <a:latin typeface="Times New Roman" panose="02020603050405020304" pitchFamily="18" charset="0"/>
                <a:cs typeface="Times New Roman" panose="02020603050405020304" pitchFamily="18" charset="0"/>
              </a:rPr>
              <a:t>Dựa vào địa hình hiểm trở của Ải Chi Lăng, nghĩa quan Lam Sơn do L</a:t>
            </a:r>
            <a:r>
              <a:rPr lang="vi-VN" altLang="en-US" sz="4000" b="1" smtClean="0">
                <a:latin typeface="Times New Roman" panose="02020603050405020304" pitchFamily="18" charset="0"/>
                <a:cs typeface="Times New Roman" panose="02020603050405020304" pitchFamily="18" charset="0"/>
              </a:rPr>
              <a:t>ê</a:t>
            </a:r>
            <a:r>
              <a:rPr lang="en-US" altLang="en-US" sz="4000" b="1" smtClean="0">
                <a:latin typeface="Times New Roman" panose="02020603050405020304" pitchFamily="18" charset="0"/>
                <a:cs typeface="Times New Roman" panose="02020603050405020304" pitchFamily="18" charset="0"/>
              </a:rPr>
              <a:t> Lợi chỉ huy đã đánh tan quân Minh ở Chi Lăng.</a:t>
            </a:r>
          </a:p>
          <a:p>
            <a:pPr marL="0" indent="0" algn="just" eaLnBrk="1" hangingPunct="1">
              <a:buFontTx/>
              <a:buNone/>
            </a:pPr>
            <a:r>
              <a:rPr lang="en-US" altLang="en-US" sz="4000" b="1" smtClean="0">
                <a:latin typeface="Times New Roman" panose="02020603050405020304" pitchFamily="18" charset="0"/>
                <a:cs typeface="Times New Roman" panose="02020603050405020304" pitchFamily="18" charset="0"/>
              </a:rPr>
              <a:t>     Thua trận ở Chi Lăng và một số trận khác, quân Minh xâm lược phải đầu hàng, rút về nước. Lê Lợi lên ngôi Hoàng đế (1428), mở đầu thời Hậu Lê.</a:t>
            </a:r>
          </a:p>
        </p:txBody>
      </p:sp>
      <p:grpSp>
        <p:nvGrpSpPr>
          <p:cNvPr id="22531" name="Group 3"/>
          <p:cNvGrpSpPr>
            <a:grpSpLocks/>
          </p:cNvGrpSpPr>
          <p:nvPr/>
        </p:nvGrpSpPr>
        <p:grpSpPr bwMode="auto">
          <a:xfrm>
            <a:off x="-152400" y="-304800"/>
            <a:ext cx="9448800" cy="7315200"/>
            <a:chOff x="0" y="192"/>
            <a:chExt cx="5760" cy="3936"/>
          </a:xfrm>
        </p:grpSpPr>
        <p:grpSp>
          <p:nvGrpSpPr>
            <p:cNvPr id="22533" name="Group 4"/>
            <p:cNvGrpSpPr>
              <a:grpSpLocks/>
            </p:cNvGrpSpPr>
            <p:nvPr/>
          </p:nvGrpSpPr>
          <p:grpSpPr bwMode="auto">
            <a:xfrm>
              <a:off x="0" y="336"/>
              <a:ext cx="5760" cy="3700"/>
              <a:chOff x="0" y="336"/>
              <a:chExt cx="5760" cy="3700"/>
            </a:xfrm>
          </p:grpSpPr>
          <p:pic>
            <p:nvPicPr>
              <p:cNvPr id="22536"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
                <a:ext cx="5760"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
                <a:ext cx="576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4"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2" name="Text Box 9"/>
          <p:cNvSpPr txBox="1">
            <a:spLocks noChangeArrowheads="1"/>
          </p:cNvSpPr>
          <p:nvPr/>
        </p:nvSpPr>
        <p:spPr bwMode="auto">
          <a:xfrm>
            <a:off x="3146425" y="152400"/>
            <a:ext cx="2949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ja-JP" sz="5400" b="1" u="sng">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Wingdings" panose="05000000000000000000" pitchFamily="2" charset="2"/>
              </a:rPr>
              <a:t>Ghi nhớ</a:t>
            </a:r>
            <a:endParaRPr lang="en-US" altLang="en-US" sz="5400" b="1" u="sng">
              <a:solidFill>
                <a:srgbClr val="FF0000"/>
              </a:solidFill>
              <a:latin typeface="Times New Roman" panose="02020603050405020304" pitchFamily="18" charset="0"/>
              <a:ea typeface="MS PGothic" panose="020B0600070205080204" pitchFamily="34" charset="-128"/>
              <a:cs typeface="Times New Roman" panose="02020603050405020304" pitchFamily="18" charset="0"/>
              <a:sym typeface="Wingdings" panose="05000000000000000000" pitchFamily="2" charset="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3426">
                                            <p:txEl>
                                              <p:pRg st="1" end="1"/>
                                            </p:txEl>
                                          </p:spTgt>
                                        </p:tgtEl>
                                        <p:attrNameLst>
                                          <p:attrName>style.visibility</p:attrName>
                                        </p:attrNameLst>
                                      </p:cBhvr>
                                      <p:to>
                                        <p:strVal val="visible"/>
                                      </p:to>
                                    </p:set>
                                    <p:animEffect transition="in" filter="fade">
                                      <p:cBhvr>
                                        <p:cTn id="7" dur="1000"/>
                                        <p:tgtEl>
                                          <p:spTgt spid="103426">
                                            <p:txEl>
                                              <p:pRg st="1" end="1"/>
                                            </p:txEl>
                                          </p:spTgt>
                                        </p:tgtEl>
                                      </p:cBhvr>
                                    </p:animEffect>
                                    <p:anim calcmode="lin" valueType="num">
                                      <p:cBhvr>
                                        <p:cTn id="8" dur="1000" fill="hold"/>
                                        <p:tgtEl>
                                          <p:spTgt spid="103426">
                                            <p:txEl>
                                              <p:pRg st="1" end="1"/>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03426">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342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3426">
                                            <p:txEl>
                                              <p:pRg st="2" end="2"/>
                                            </p:txEl>
                                          </p:spTgt>
                                        </p:tgtEl>
                                        <p:attrNameLst>
                                          <p:attrName>style.visibility</p:attrName>
                                        </p:attrNameLst>
                                      </p:cBhvr>
                                      <p:to>
                                        <p:strVal val="visible"/>
                                      </p:to>
                                    </p:set>
                                    <p:animEffect transition="in" filter="fade">
                                      <p:cBhvr>
                                        <p:cTn id="15" dur="1000"/>
                                        <p:tgtEl>
                                          <p:spTgt spid="103426">
                                            <p:txEl>
                                              <p:pRg st="2" end="2"/>
                                            </p:txEl>
                                          </p:spTgt>
                                        </p:tgtEl>
                                      </p:cBhvr>
                                    </p:animEffect>
                                    <p:anim calcmode="lin" valueType="num">
                                      <p:cBhvr>
                                        <p:cTn id="16" dur="1000" fill="hold"/>
                                        <p:tgtEl>
                                          <p:spTgt spid="103426">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3426">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342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838200" y="6338888"/>
            <a:ext cx="7337425" cy="519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66"/>
                </a:solidFill>
                <a:latin typeface="Times New Roman" panose="02020603050405020304" pitchFamily="18" charset="0"/>
              </a:rPr>
              <a:t>Tượng đài chiến thắng dựng tại Ải Chi Lăng</a:t>
            </a: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9" name="Object 3"/>
          <p:cNvGraphicFramePr>
            <a:graphicFrameLocks noGrp="1" noChangeAspect="1"/>
          </p:cNvGraphicFramePr>
          <p:nvPr>
            <p:ph sz="half" idx="1"/>
          </p:nvPr>
        </p:nvGraphicFramePr>
        <p:xfrm>
          <a:off x="0" y="0"/>
          <a:ext cx="4419600" cy="3657600"/>
        </p:xfrm>
        <a:graphic>
          <a:graphicData uri="http://schemas.openxmlformats.org/presentationml/2006/ole">
            <mc:AlternateContent xmlns:mc="http://schemas.openxmlformats.org/markup-compatibility/2006">
              <mc:Choice xmlns:v="urn:schemas-microsoft-com:vml" Requires="v">
                <p:oleObj spid="_x0000_s25610" name="Photo Editor Photo" r:id="rId3" imgW="2190476" imgH="1552792" progId="MSPhotoEd.3">
                  <p:embed/>
                </p:oleObj>
              </mc:Choice>
              <mc:Fallback>
                <p:oleObj name="Photo Editor Photo" r:id="rId3" imgW="2190476" imgH="1552792"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1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6501" name="Picture 5" descr="15_b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Picture 13"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0" name="Text Box 14"/>
          <p:cNvSpPr txBox="1">
            <a:spLocks noChangeArrowheads="1"/>
          </p:cNvSpPr>
          <p:nvPr/>
        </p:nvSpPr>
        <p:spPr bwMode="auto">
          <a:xfrm>
            <a:off x="152400" y="4495800"/>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Ải Chi Lăng ngày nay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linds(horizontal)">
                                      <p:cBhvr>
                                        <p:cTn id="7" dur="500"/>
                                        <p:tgtEl>
                                          <p:spTgt spid="106499"/>
                                        </p:tgtEl>
                                      </p:cBhvr>
                                    </p:animEffect>
                                  </p:childTnLst>
                                </p:cTn>
                              </p:par>
                              <p:par>
                                <p:cTn id="8" presetID="3" presetClass="entr" presetSubtype="10" fill="hold" nodeType="withEffect">
                                  <p:stCondLst>
                                    <p:cond delay="0"/>
                                  </p:stCondLst>
                                  <p:childTnLst>
                                    <p:set>
                                      <p:cBhvr>
                                        <p:cTn id="9" dur="1" fill="hold">
                                          <p:stCondLst>
                                            <p:cond delay="0"/>
                                          </p:stCondLst>
                                        </p:cTn>
                                        <p:tgtEl>
                                          <p:spTgt spid="106501"/>
                                        </p:tgtEl>
                                        <p:attrNameLst>
                                          <p:attrName>style.visibility</p:attrName>
                                        </p:attrNameLst>
                                      </p:cBhvr>
                                      <p:to>
                                        <p:strVal val="visible"/>
                                      </p:to>
                                    </p:set>
                                    <p:animEffect transition="in" filter="blinds(horizontal)">
                                      <p:cBhvr>
                                        <p:cTn id="10" dur="500"/>
                                        <p:tgtEl>
                                          <p:spTgt spid="1065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10"/>
                                        </p:tgtEl>
                                        <p:attrNameLst>
                                          <p:attrName>style.visibility</p:attrName>
                                        </p:attrNameLst>
                                      </p:cBhvr>
                                      <p:to>
                                        <p:strVal val="visible"/>
                                      </p:to>
                                    </p:set>
                                    <p:anim calcmode="lin" valueType="num">
                                      <p:cBhvr additive="base">
                                        <p:cTn id="19" dur="500" fill="hold"/>
                                        <p:tgtEl>
                                          <p:spTgt spid="106510"/>
                                        </p:tgtEl>
                                        <p:attrNameLst>
                                          <p:attrName>ppt_x</p:attrName>
                                        </p:attrNameLst>
                                      </p:cBhvr>
                                      <p:tavLst>
                                        <p:tav tm="0">
                                          <p:val>
                                            <p:strVal val="#ppt_x"/>
                                          </p:val>
                                        </p:tav>
                                        <p:tav tm="100000">
                                          <p:val>
                                            <p:strVal val="#ppt_x"/>
                                          </p:val>
                                        </p:tav>
                                      </p:tavLst>
                                    </p:anim>
                                    <p:anim calcmode="lin" valueType="num">
                                      <p:cBhvr additive="base">
                                        <p:cTn id="20" dur="500" fill="hold"/>
                                        <p:tgtEl>
                                          <p:spTgt spid="106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 Box 8"/>
          <p:cNvSpPr txBox="1">
            <a:spLocks noChangeArrowheads="1"/>
          </p:cNvSpPr>
          <p:nvPr/>
        </p:nvSpPr>
        <p:spPr bwMode="auto">
          <a:xfrm>
            <a:off x="609600" y="13716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a:latin typeface="Times New Roman" panose="02020603050405020304" pitchFamily="18" charset="0"/>
                <a:cs typeface="Times New Roman" panose="02020603050405020304" pitchFamily="18" charset="0"/>
              </a:rPr>
              <a:t>1. Giặc Minh vào xâm lược nước ta khi nào?</a:t>
            </a:r>
          </a:p>
        </p:txBody>
      </p:sp>
      <p:sp>
        <p:nvSpPr>
          <p:cNvPr id="21513" name="Text Box 9"/>
          <p:cNvSpPr txBox="1">
            <a:spLocks noChangeArrowheads="1"/>
          </p:cNvSpPr>
          <p:nvPr/>
        </p:nvSpPr>
        <p:spPr bwMode="auto">
          <a:xfrm>
            <a:off x="609600" y="2895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a:latin typeface="Times New Roman" panose="02020603050405020304" pitchFamily="18" charset="0"/>
                <a:cs typeface="Times New Roman" panose="02020603050405020304" pitchFamily="18" charset="0"/>
              </a:rPr>
              <a:t>2. Do đâu mà nhà Hồ không chống được giặc Minh xâm lược?</a:t>
            </a:r>
          </a:p>
        </p:txBody>
      </p:sp>
      <p:sp>
        <p:nvSpPr>
          <p:cNvPr id="4100" name="Text Box 8"/>
          <p:cNvSpPr txBox="1">
            <a:spLocks noChangeArrowheads="1"/>
          </p:cNvSpPr>
          <p:nvPr/>
        </p:nvSpPr>
        <p:spPr bwMode="auto">
          <a:xfrm>
            <a:off x="409575" y="3810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1" u="sng">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horizontal)">
                                      <p:cBhvr>
                                        <p:cTn id="7" dur="500"/>
                                        <p:tgtEl>
                                          <p:spTgt spid="21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wipe(down)">
                                      <p:cBhvr>
                                        <p:cTn id="12"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3"/>
          <p:cNvGrpSpPr>
            <a:grpSpLocks/>
          </p:cNvGrpSpPr>
          <p:nvPr/>
        </p:nvGrpSpPr>
        <p:grpSpPr bwMode="auto">
          <a:xfrm>
            <a:off x="0" y="1981200"/>
            <a:ext cx="8763000" cy="2895600"/>
            <a:chOff x="-223" y="144"/>
            <a:chExt cx="5839" cy="3744"/>
          </a:xfrm>
        </p:grpSpPr>
        <p:grpSp>
          <p:nvGrpSpPr>
            <p:cNvPr id="26643" name="Group 4"/>
            <p:cNvGrpSpPr>
              <a:grpSpLocks/>
            </p:cNvGrpSpPr>
            <p:nvPr/>
          </p:nvGrpSpPr>
          <p:grpSpPr bwMode="auto">
            <a:xfrm>
              <a:off x="240" y="144"/>
              <a:ext cx="5376" cy="3744"/>
              <a:chOff x="240" y="288"/>
              <a:chExt cx="5376" cy="3744"/>
            </a:xfrm>
          </p:grpSpPr>
          <p:grpSp>
            <p:nvGrpSpPr>
              <p:cNvPr id="26647" name="Group 5"/>
              <p:cNvGrpSpPr>
                <a:grpSpLocks/>
              </p:cNvGrpSpPr>
              <p:nvPr/>
            </p:nvGrpSpPr>
            <p:grpSpPr bwMode="auto">
              <a:xfrm>
                <a:off x="240" y="288"/>
                <a:ext cx="5376" cy="3744"/>
                <a:chOff x="192" y="576"/>
                <a:chExt cx="5376" cy="3744"/>
              </a:xfrm>
            </p:grpSpPr>
            <p:sp>
              <p:nvSpPr>
                <p:cNvPr id="26649" name="AutoShape 6"/>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9900"/>
                    </a:solidFill>
                    <a:latin typeface="Times New Roman" panose="02020603050405020304" pitchFamily="18" charset="0"/>
                    <a:cs typeface="Times New Roman" panose="02020603050405020304" pitchFamily="18" charset="0"/>
                  </a:endParaRPr>
                </a:p>
              </p:txBody>
            </p:sp>
            <p:sp>
              <p:nvSpPr>
                <p:cNvPr id="26650" name="AutoShape 7" descr="J0309705"/>
                <p:cNvSpPr>
                  <a:spLocks noChangeArrowheads="1"/>
                </p:cNvSpPr>
                <p:nvPr/>
              </p:nvSpPr>
              <p:spPr bwMode="auto">
                <a:xfrm>
                  <a:off x="228" y="622"/>
                  <a:ext cx="200" cy="3498"/>
                </a:xfrm>
                <a:prstGeom prst="flowChartTerminator">
                  <a:avLst/>
                </a:prstGeom>
                <a:blipFill dpi="0" rotWithShape="1">
                  <a:blip r:embed="rId4"/>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6651" name="AutoShape 8" descr="J0309705"/>
                <p:cNvSpPr>
                  <a:spLocks noChangeArrowheads="1"/>
                </p:cNvSpPr>
                <p:nvPr/>
              </p:nvSpPr>
              <p:spPr bwMode="auto">
                <a:xfrm>
                  <a:off x="5301" y="722"/>
                  <a:ext cx="200" cy="3498"/>
                </a:xfrm>
                <a:prstGeom prst="flowChartTerminator">
                  <a:avLst/>
                </a:prstGeom>
                <a:blipFill dpi="0" rotWithShape="1">
                  <a:blip r:embed="rId4"/>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6652" name="AutoShape 9" descr="J0309705"/>
                <p:cNvSpPr>
                  <a:spLocks noChangeArrowheads="1"/>
                </p:cNvSpPr>
                <p:nvPr/>
              </p:nvSpPr>
              <p:spPr bwMode="auto">
                <a:xfrm>
                  <a:off x="192" y="603"/>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6653" name="AutoShape 10" descr="J0309705"/>
                <p:cNvSpPr>
                  <a:spLocks noChangeArrowheads="1"/>
                </p:cNvSpPr>
                <p:nvPr/>
              </p:nvSpPr>
              <p:spPr bwMode="auto">
                <a:xfrm>
                  <a:off x="5301" y="576"/>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6654" name="AutoShape 11" descr="J0309705"/>
                <p:cNvSpPr>
                  <a:spLocks noChangeArrowheads="1"/>
                </p:cNvSpPr>
                <p:nvPr/>
              </p:nvSpPr>
              <p:spPr bwMode="auto">
                <a:xfrm>
                  <a:off x="228" y="3920"/>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6655" name="AutoShape 12" descr="J0309705"/>
                <p:cNvSpPr>
                  <a:spLocks noChangeArrowheads="1"/>
                </p:cNvSpPr>
                <p:nvPr/>
              </p:nvSpPr>
              <p:spPr bwMode="auto">
                <a:xfrm>
                  <a:off x="5270" y="3839"/>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pic>
            <p:nvPicPr>
              <p:cNvPr id="26648" name="Picture 13" descr="PH02738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4" name="Group 14"/>
            <p:cNvGrpSpPr>
              <a:grpSpLocks/>
            </p:cNvGrpSpPr>
            <p:nvPr/>
          </p:nvGrpSpPr>
          <p:grpSpPr bwMode="auto">
            <a:xfrm rot="-666890">
              <a:off x="-223" y="192"/>
              <a:ext cx="1135" cy="940"/>
              <a:chOff x="1457" y="2064"/>
              <a:chExt cx="1135" cy="940"/>
            </a:xfrm>
          </p:grpSpPr>
          <p:pic>
            <p:nvPicPr>
              <p:cNvPr id="26645" name="Picture 15" descr="SO00382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Oval 16"/>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grpSp>
      <p:sp>
        <p:nvSpPr>
          <p:cNvPr id="110609" name="Rectangle 17"/>
          <p:cNvSpPr>
            <a:spLocks noChangeArrowheads="1"/>
          </p:cNvSpPr>
          <p:nvPr/>
        </p:nvSpPr>
        <p:spPr bwMode="auto">
          <a:xfrm>
            <a:off x="6096000" y="2209800"/>
            <a:ext cx="1371600" cy="519113"/>
          </a:xfrm>
          <a:prstGeom prst="rect">
            <a:avLst/>
          </a:prstGeom>
          <a:noFill/>
          <a:ln w="9525">
            <a:noFill/>
            <a:miter lim="800000"/>
            <a:headEnd/>
            <a:tailEnd/>
          </a:ln>
          <a:effectLst/>
        </p:spPr>
        <p:txBody>
          <a:bodyPr>
            <a:spAutoFit/>
          </a:bodyPr>
          <a:lstStyle/>
          <a:p>
            <a:pPr>
              <a:defRPr/>
            </a:pPr>
            <a:r>
              <a:rPr lang="en-US" sz="2800" b="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 1:</a:t>
            </a:r>
          </a:p>
        </p:txBody>
      </p:sp>
      <p:pic>
        <p:nvPicPr>
          <p:cNvPr id="26628" name="Picture 20" descr="AG00040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66610">
            <a:off x="5786438" y="5846763"/>
            <a:ext cx="84296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Oval 21"/>
          <p:cNvSpPr>
            <a:spLocks noChangeArrowheads="1"/>
          </p:cNvSpPr>
          <p:nvPr/>
        </p:nvSpPr>
        <p:spPr bwMode="auto">
          <a:xfrm>
            <a:off x="7162800" y="5105400"/>
            <a:ext cx="1524000" cy="17526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9600">
              <a:solidFill>
                <a:srgbClr val="FF3300"/>
              </a:solidFill>
              <a:latin typeface="Times New Roman" panose="02020603050405020304" pitchFamily="18" charset="0"/>
              <a:cs typeface="Times New Roman" panose="02020603050405020304" pitchFamily="18" charset="0"/>
            </a:endParaRPr>
          </a:p>
        </p:txBody>
      </p:sp>
      <p:sp>
        <p:nvSpPr>
          <p:cNvPr id="110615" name="WordArt 23"/>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1</a:t>
            </a:r>
          </a:p>
        </p:txBody>
      </p:sp>
      <p:sp>
        <p:nvSpPr>
          <p:cNvPr id="110616" name="WordArt 24"/>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2</a:t>
            </a:r>
          </a:p>
        </p:txBody>
      </p:sp>
      <p:sp>
        <p:nvSpPr>
          <p:cNvPr id="110617" name="WordArt 25"/>
          <p:cNvSpPr>
            <a:spLocks noChangeArrowheads="1" noChangeShapeType="1" noTextEdit="1"/>
          </p:cNvSpPr>
          <p:nvPr/>
        </p:nvSpPr>
        <p:spPr bwMode="auto">
          <a:xfrm>
            <a:off x="76200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3</a:t>
            </a:r>
          </a:p>
        </p:txBody>
      </p:sp>
      <p:sp>
        <p:nvSpPr>
          <p:cNvPr id="110618" name="WordArt 26"/>
          <p:cNvSpPr>
            <a:spLocks noChangeArrowheads="1" noChangeShapeType="1" noTextEdit="1"/>
          </p:cNvSpPr>
          <p:nvPr/>
        </p:nvSpPr>
        <p:spPr bwMode="auto">
          <a:xfrm>
            <a:off x="76200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4</a:t>
            </a:r>
          </a:p>
        </p:txBody>
      </p:sp>
      <p:sp>
        <p:nvSpPr>
          <p:cNvPr id="110619" name="WordArt 27"/>
          <p:cNvSpPr>
            <a:spLocks noChangeArrowheads="1" noChangeShapeType="1" noTextEdit="1"/>
          </p:cNvSpPr>
          <p:nvPr/>
        </p:nvSpPr>
        <p:spPr bwMode="auto">
          <a:xfrm>
            <a:off x="78486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5</a:t>
            </a:r>
          </a:p>
        </p:txBody>
      </p:sp>
      <p:sp>
        <p:nvSpPr>
          <p:cNvPr id="110620" name="WordArt 28"/>
          <p:cNvSpPr>
            <a:spLocks noChangeArrowheads="1" noChangeShapeType="1" noTextEdit="1"/>
          </p:cNvSpPr>
          <p:nvPr/>
        </p:nvSpPr>
        <p:spPr bwMode="auto">
          <a:xfrm>
            <a:off x="77724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6</a:t>
            </a:r>
          </a:p>
        </p:txBody>
      </p:sp>
      <p:sp>
        <p:nvSpPr>
          <p:cNvPr id="110621" name="WordArt 29"/>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7</a:t>
            </a:r>
          </a:p>
        </p:txBody>
      </p:sp>
      <p:sp>
        <p:nvSpPr>
          <p:cNvPr id="110622" name="WordArt 30"/>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8</a:t>
            </a:r>
          </a:p>
        </p:txBody>
      </p:sp>
      <p:sp>
        <p:nvSpPr>
          <p:cNvPr id="110623" name="WordArt 31"/>
          <p:cNvSpPr>
            <a:spLocks noChangeArrowheads="1" noChangeShapeType="1" noTextEdit="1"/>
          </p:cNvSpPr>
          <p:nvPr/>
        </p:nvSpPr>
        <p:spPr bwMode="auto">
          <a:xfrm>
            <a:off x="7772400" y="56388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9</a:t>
            </a:r>
          </a:p>
        </p:txBody>
      </p:sp>
      <p:sp>
        <p:nvSpPr>
          <p:cNvPr id="110624" name="WordArt 32"/>
          <p:cNvSpPr>
            <a:spLocks noChangeArrowheads="1" noChangeShapeType="1" noTextEdit="1"/>
          </p:cNvSpPr>
          <p:nvPr/>
        </p:nvSpPr>
        <p:spPr bwMode="auto">
          <a:xfrm>
            <a:off x="7467600" y="5638800"/>
            <a:ext cx="1066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99FF"/>
                    </a:gs>
                    <a:gs pos="100000">
                      <a:srgbClr val="FF0066"/>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HẾT GIỜ</a:t>
            </a:r>
          </a:p>
        </p:txBody>
      </p:sp>
      <p:sp>
        <p:nvSpPr>
          <p:cNvPr id="26640" name="Text Box 34"/>
          <p:cNvSpPr txBox="1">
            <a:spLocks noChangeArrowheads="1"/>
          </p:cNvSpPr>
          <p:nvPr/>
        </p:nvSpPr>
        <p:spPr bwMode="auto">
          <a:xfrm>
            <a:off x="1295400" y="2667000"/>
            <a:ext cx="6934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cs typeface="Times New Roman" panose="02020603050405020304" pitchFamily="18" charset="0"/>
              </a:rPr>
              <a:t>Ông là một vị tướng tài có uy tín ở vùng Lam Sơn </a:t>
            </a:r>
            <a:r>
              <a:rPr lang="en-US" altLang="en-US" sz="2800" b="1" smtClean="0">
                <a:latin typeface="Times New Roman" panose="02020603050405020304" pitchFamily="18" charset="0"/>
                <a:cs typeface="Times New Roman" panose="02020603050405020304" pitchFamily="18" charset="0"/>
              </a:rPr>
              <a:t>(Thanh Hoá). </a:t>
            </a:r>
            <a:r>
              <a:rPr lang="en-US" altLang="en-US" sz="2800" b="1">
                <a:latin typeface="Times New Roman" panose="02020603050405020304" pitchFamily="18" charset="0"/>
                <a:cs typeface="Times New Roman" panose="02020603050405020304" pitchFamily="18" charset="0"/>
              </a:rPr>
              <a:t>Ông đã có công đánh tan giặc Minh, ông là ai?</a:t>
            </a:r>
          </a:p>
        </p:txBody>
      </p:sp>
      <p:sp>
        <p:nvSpPr>
          <p:cNvPr id="110627" name="Text Box 35"/>
          <p:cNvSpPr txBox="1">
            <a:spLocks noChangeArrowheads="1"/>
          </p:cNvSpPr>
          <p:nvPr/>
        </p:nvSpPr>
        <p:spPr bwMode="auto">
          <a:xfrm>
            <a:off x="2590800" y="5105400"/>
            <a:ext cx="365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Đáp </a:t>
            </a:r>
            <a:r>
              <a:rPr lang="en-US" altLang="en-US" b="1" smtClean="0">
                <a:solidFill>
                  <a:srgbClr val="0000FF"/>
                </a:solidFill>
                <a:latin typeface="Times New Roman" panose="02020603050405020304" pitchFamily="18" charset="0"/>
                <a:cs typeface="Times New Roman" panose="02020603050405020304" pitchFamily="18" charset="0"/>
              </a:rPr>
              <a:t>án: </a:t>
            </a:r>
            <a:r>
              <a:rPr lang="en-US" altLang="en-US" b="1">
                <a:solidFill>
                  <a:srgbClr val="0000FF"/>
                </a:solidFill>
                <a:latin typeface="Times New Roman" panose="02020603050405020304" pitchFamily="18" charset="0"/>
                <a:cs typeface="Times New Roman" panose="02020603050405020304" pitchFamily="18" charset="0"/>
              </a:rPr>
              <a:t>Lê Lợi</a:t>
            </a:r>
          </a:p>
        </p:txBody>
      </p:sp>
      <p:sp>
        <p:nvSpPr>
          <p:cNvPr id="26642" name="Text Box 36"/>
          <p:cNvSpPr txBox="1">
            <a:spLocks noChangeArrowheads="1"/>
          </p:cNvSpPr>
          <p:nvPr/>
        </p:nvSpPr>
        <p:spPr bwMode="auto">
          <a:xfrm>
            <a:off x="1905000" y="6858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TRÒ CHƠI: </a:t>
            </a:r>
            <a:r>
              <a:rPr lang="en-US" altLang="en-US" sz="2800" b="1" i="1">
                <a:solidFill>
                  <a:srgbClr val="0000FF"/>
                </a:solidFill>
                <a:latin typeface="Times New Roman" panose="02020603050405020304" pitchFamily="18" charset="0"/>
                <a:cs typeface="Times New Roman" panose="02020603050405020304" pitchFamily="18" charset="0"/>
              </a:rPr>
              <a:t>AI NHANH-AI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0615"/>
                                        </p:tgtEl>
                                        <p:attrNameLst>
                                          <p:attrName>style.visibility</p:attrName>
                                        </p:attrNameLst>
                                      </p:cBhvr>
                                      <p:to>
                                        <p:strVal val="visible"/>
                                      </p:to>
                                    </p:set>
                                    <p:animEffect transition="in" filter="box(in)">
                                      <p:cBhvr>
                                        <p:cTn id="7" dur="700"/>
                                        <p:tgtEl>
                                          <p:spTgt spid="110615"/>
                                        </p:tgtEl>
                                      </p:cBhvr>
                                    </p:animEffect>
                                  </p:childTnLst>
                                </p:cTn>
                              </p:par>
                            </p:childTnLst>
                          </p:cTn>
                        </p:par>
                        <p:par>
                          <p:cTn id="8" fill="hold" nodeType="afterGroup">
                            <p:stCondLst>
                              <p:cond delay="700"/>
                            </p:stCondLst>
                            <p:childTnLst>
                              <p:par>
                                <p:cTn id="9" presetID="4" presetClass="exit" presetSubtype="16" fill="hold" nodeType="afterEffect">
                                  <p:stCondLst>
                                    <p:cond delay="0"/>
                                  </p:stCondLst>
                                  <p:childTnLst>
                                    <p:animEffect transition="out" filter="box(in)">
                                      <p:cBhvr>
                                        <p:cTn id="10" dur="700"/>
                                        <p:tgtEl>
                                          <p:spTgt spid="110615"/>
                                        </p:tgtEl>
                                      </p:cBhvr>
                                    </p:animEffect>
                                    <p:set>
                                      <p:cBhvr>
                                        <p:cTn id="11" dur="1" fill="hold">
                                          <p:stCondLst>
                                            <p:cond delay="699"/>
                                          </p:stCondLst>
                                        </p:cTn>
                                        <p:tgtEl>
                                          <p:spTgt spid="110615"/>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nodeType="afterGroup">
                            <p:stCondLst>
                              <p:cond delay="1400"/>
                            </p:stCondLst>
                            <p:childTnLst>
                              <p:par>
                                <p:cTn id="13" presetID="4" presetClass="entr" presetSubtype="16" fill="hold" nodeType="afterEffect">
                                  <p:stCondLst>
                                    <p:cond delay="0"/>
                                  </p:stCondLst>
                                  <p:childTnLst>
                                    <p:set>
                                      <p:cBhvr>
                                        <p:cTn id="14" dur="1" fill="hold">
                                          <p:stCondLst>
                                            <p:cond delay="0"/>
                                          </p:stCondLst>
                                        </p:cTn>
                                        <p:tgtEl>
                                          <p:spTgt spid="110616"/>
                                        </p:tgtEl>
                                        <p:attrNameLst>
                                          <p:attrName>style.visibility</p:attrName>
                                        </p:attrNameLst>
                                      </p:cBhvr>
                                      <p:to>
                                        <p:strVal val="visible"/>
                                      </p:to>
                                    </p:set>
                                    <p:animEffect transition="in" filter="box(in)">
                                      <p:cBhvr>
                                        <p:cTn id="15" dur="700"/>
                                        <p:tgtEl>
                                          <p:spTgt spid="110616"/>
                                        </p:tgtEl>
                                      </p:cBhvr>
                                    </p:animEffect>
                                  </p:childTnLst>
                                </p:cTn>
                              </p:par>
                            </p:childTnLst>
                          </p:cTn>
                        </p:par>
                        <p:par>
                          <p:cTn id="16" fill="hold" nodeType="afterGroup">
                            <p:stCondLst>
                              <p:cond delay="2100"/>
                            </p:stCondLst>
                            <p:childTnLst>
                              <p:par>
                                <p:cTn id="17" presetID="4" presetClass="exit" presetSubtype="16" fill="hold" nodeType="afterEffect">
                                  <p:stCondLst>
                                    <p:cond delay="0"/>
                                  </p:stCondLst>
                                  <p:childTnLst>
                                    <p:animEffect transition="out" filter="box(in)">
                                      <p:cBhvr>
                                        <p:cTn id="18" dur="700"/>
                                        <p:tgtEl>
                                          <p:spTgt spid="110616"/>
                                        </p:tgtEl>
                                      </p:cBhvr>
                                    </p:animEffect>
                                    <p:set>
                                      <p:cBhvr>
                                        <p:cTn id="19" dur="1" fill="hold">
                                          <p:stCondLst>
                                            <p:cond delay="699"/>
                                          </p:stCondLst>
                                        </p:cTn>
                                        <p:tgtEl>
                                          <p:spTgt spid="1106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nodeType="afterGroup">
                            <p:stCondLst>
                              <p:cond delay="2800"/>
                            </p:stCondLst>
                            <p:childTnLst>
                              <p:par>
                                <p:cTn id="21" presetID="4" presetClass="entr" presetSubtype="16" fill="hold" nodeType="afterEffect">
                                  <p:stCondLst>
                                    <p:cond delay="0"/>
                                  </p:stCondLst>
                                  <p:childTnLst>
                                    <p:set>
                                      <p:cBhvr>
                                        <p:cTn id="22" dur="1" fill="hold">
                                          <p:stCondLst>
                                            <p:cond delay="0"/>
                                          </p:stCondLst>
                                        </p:cTn>
                                        <p:tgtEl>
                                          <p:spTgt spid="110617"/>
                                        </p:tgtEl>
                                        <p:attrNameLst>
                                          <p:attrName>style.visibility</p:attrName>
                                        </p:attrNameLst>
                                      </p:cBhvr>
                                      <p:to>
                                        <p:strVal val="visible"/>
                                      </p:to>
                                    </p:set>
                                    <p:animEffect transition="in" filter="box(in)">
                                      <p:cBhvr>
                                        <p:cTn id="23" dur="700"/>
                                        <p:tgtEl>
                                          <p:spTgt spid="110617"/>
                                        </p:tgtEl>
                                      </p:cBhvr>
                                    </p:animEffect>
                                  </p:childTnLst>
                                </p:cTn>
                              </p:par>
                            </p:childTnLst>
                          </p:cTn>
                        </p:par>
                        <p:par>
                          <p:cTn id="24" fill="hold" nodeType="afterGroup">
                            <p:stCondLst>
                              <p:cond delay="3500"/>
                            </p:stCondLst>
                            <p:childTnLst>
                              <p:par>
                                <p:cTn id="25" presetID="4" presetClass="exit" presetSubtype="16" fill="hold" nodeType="afterEffect">
                                  <p:stCondLst>
                                    <p:cond delay="0"/>
                                  </p:stCondLst>
                                  <p:childTnLst>
                                    <p:animEffect transition="out" filter="box(in)">
                                      <p:cBhvr>
                                        <p:cTn id="26" dur="700"/>
                                        <p:tgtEl>
                                          <p:spTgt spid="110617"/>
                                        </p:tgtEl>
                                      </p:cBhvr>
                                    </p:animEffect>
                                    <p:set>
                                      <p:cBhvr>
                                        <p:cTn id="27" dur="1" fill="hold">
                                          <p:stCondLst>
                                            <p:cond delay="699"/>
                                          </p:stCondLst>
                                        </p:cTn>
                                        <p:tgtEl>
                                          <p:spTgt spid="11061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nodeType="afterGroup">
                            <p:stCondLst>
                              <p:cond delay="4200"/>
                            </p:stCondLst>
                            <p:childTnLst>
                              <p:par>
                                <p:cTn id="29" presetID="4" presetClass="entr" presetSubtype="16" fill="hold" nodeType="afterEffect">
                                  <p:stCondLst>
                                    <p:cond delay="0"/>
                                  </p:stCondLst>
                                  <p:childTnLst>
                                    <p:set>
                                      <p:cBhvr>
                                        <p:cTn id="30" dur="1" fill="hold">
                                          <p:stCondLst>
                                            <p:cond delay="0"/>
                                          </p:stCondLst>
                                        </p:cTn>
                                        <p:tgtEl>
                                          <p:spTgt spid="110618"/>
                                        </p:tgtEl>
                                        <p:attrNameLst>
                                          <p:attrName>style.visibility</p:attrName>
                                        </p:attrNameLst>
                                      </p:cBhvr>
                                      <p:to>
                                        <p:strVal val="visible"/>
                                      </p:to>
                                    </p:set>
                                    <p:animEffect transition="in" filter="box(in)">
                                      <p:cBhvr>
                                        <p:cTn id="31" dur="700"/>
                                        <p:tgtEl>
                                          <p:spTgt spid="110618"/>
                                        </p:tgtEl>
                                      </p:cBhvr>
                                    </p:animEffect>
                                  </p:childTnLst>
                                </p:cTn>
                              </p:par>
                            </p:childTnLst>
                          </p:cTn>
                        </p:par>
                        <p:par>
                          <p:cTn id="32" fill="hold" nodeType="afterGroup">
                            <p:stCondLst>
                              <p:cond delay="4900"/>
                            </p:stCondLst>
                            <p:childTnLst>
                              <p:par>
                                <p:cTn id="33" presetID="4" presetClass="exit" presetSubtype="16" fill="hold" nodeType="afterEffect">
                                  <p:stCondLst>
                                    <p:cond delay="0"/>
                                  </p:stCondLst>
                                  <p:childTnLst>
                                    <p:animEffect transition="out" filter="box(in)">
                                      <p:cBhvr>
                                        <p:cTn id="34" dur="700"/>
                                        <p:tgtEl>
                                          <p:spTgt spid="110618"/>
                                        </p:tgtEl>
                                      </p:cBhvr>
                                    </p:animEffect>
                                    <p:set>
                                      <p:cBhvr>
                                        <p:cTn id="35" dur="1" fill="hold">
                                          <p:stCondLst>
                                            <p:cond delay="699"/>
                                          </p:stCondLst>
                                        </p:cTn>
                                        <p:tgtEl>
                                          <p:spTgt spid="11061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nodeType="afterGroup">
                            <p:stCondLst>
                              <p:cond delay="5600"/>
                            </p:stCondLst>
                            <p:childTnLst>
                              <p:par>
                                <p:cTn id="37" presetID="4" presetClass="entr" presetSubtype="16" fill="hold" nodeType="afterEffect">
                                  <p:stCondLst>
                                    <p:cond delay="0"/>
                                  </p:stCondLst>
                                  <p:childTnLst>
                                    <p:set>
                                      <p:cBhvr>
                                        <p:cTn id="38" dur="1" fill="hold">
                                          <p:stCondLst>
                                            <p:cond delay="0"/>
                                          </p:stCondLst>
                                        </p:cTn>
                                        <p:tgtEl>
                                          <p:spTgt spid="110619"/>
                                        </p:tgtEl>
                                        <p:attrNameLst>
                                          <p:attrName>style.visibility</p:attrName>
                                        </p:attrNameLst>
                                      </p:cBhvr>
                                      <p:to>
                                        <p:strVal val="visible"/>
                                      </p:to>
                                    </p:set>
                                    <p:animEffect transition="in" filter="box(in)">
                                      <p:cBhvr>
                                        <p:cTn id="39" dur="700"/>
                                        <p:tgtEl>
                                          <p:spTgt spid="110619"/>
                                        </p:tgtEl>
                                      </p:cBhvr>
                                    </p:animEffect>
                                  </p:childTnLst>
                                </p:cTn>
                              </p:par>
                            </p:childTnLst>
                          </p:cTn>
                        </p:par>
                        <p:par>
                          <p:cTn id="40" fill="hold" nodeType="afterGroup">
                            <p:stCondLst>
                              <p:cond delay="6300"/>
                            </p:stCondLst>
                            <p:childTnLst>
                              <p:par>
                                <p:cTn id="41" presetID="4" presetClass="exit" presetSubtype="16" fill="hold" nodeType="afterEffect">
                                  <p:stCondLst>
                                    <p:cond delay="0"/>
                                  </p:stCondLst>
                                  <p:childTnLst>
                                    <p:animEffect transition="out" filter="box(in)">
                                      <p:cBhvr>
                                        <p:cTn id="42" dur="700"/>
                                        <p:tgtEl>
                                          <p:spTgt spid="110619"/>
                                        </p:tgtEl>
                                      </p:cBhvr>
                                    </p:animEffect>
                                    <p:set>
                                      <p:cBhvr>
                                        <p:cTn id="43" dur="1" fill="hold">
                                          <p:stCondLst>
                                            <p:cond delay="699"/>
                                          </p:stCondLst>
                                        </p:cTn>
                                        <p:tgtEl>
                                          <p:spTgt spid="11061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nodeType="afterGroup">
                            <p:stCondLst>
                              <p:cond delay="7000"/>
                            </p:stCondLst>
                            <p:childTnLst>
                              <p:par>
                                <p:cTn id="45" presetID="4" presetClass="entr" presetSubtype="16" fill="hold" nodeType="afterEffect">
                                  <p:stCondLst>
                                    <p:cond delay="0"/>
                                  </p:stCondLst>
                                  <p:childTnLst>
                                    <p:set>
                                      <p:cBhvr>
                                        <p:cTn id="46" dur="1" fill="hold">
                                          <p:stCondLst>
                                            <p:cond delay="0"/>
                                          </p:stCondLst>
                                        </p:cTn>
                                        <p:tgtEl>
                                          <p:spTgt spid="110620"/>
                                        </p:tgtEl>
                                        <p:attrNameLst>
                                          <p:attrName>style.visibility</p:attrName>
                                        </p:attrNameLst>
                                      </p:cBhvr>
                                      <p:to>
                                        <p:strVal val="visible"/>
                                      </p:to>
                                    </p:set>
                                    <p:animEffect transition="in" filter="box(in)">
                                      <p:cBhvr>
                                        <p:cTn id="47" dur="700"/>
                                        <p:tgtEl>
                                          <p:spTgt spid="110620"/>
                                        </p:tgtEl>
                                      </p:cBhvr>
                                    </p:animEffect>
                                  </p:childTnLst>
                                </p:cTn>
                              </p:par>
                            </p:childTnLst>
                          </p:cTn>
                        </p:par>
                        <p:par>
                          <p:cTn id="48" fill="hold" nodeType="afterGroup">
                            <p:stCondLst>
                              <p:cond delay="7700"/>
                            </p:stCondLst>
                            <p:childTnLst>
                              <p:par>
                                <p:cTn id="49" presetID="4" presetClass="exit" presetSubtype="16" fill="hold" nodeType="afterEffect">
                                  <p:stCondLst>
                                    <p:cond delay="0"/>
                                  </p:stCondLst>
                                  <p:childTnLst>
                                    <p:animEffect transition="out" filter="box(in)">
                                      <p:cBhvr>
                                        <p:cTn id="50" dur="700"/>
                                        <p:tgtEl>
                                          <p:spTgt spid="110620"/>
                                        </p:tgtEl>
                                      </p:cBhvr>
                                    </p:animEffect>
                                    <p:set>
                                      <p:cBhvr>
                                        <p:cTn id="51" dur="1" fill="hold">
                                          <p:stCondLst>
                                            <p:cond delay="699"/>
                                          </p:stCondLst>
                                        </p:cTn>
                                        <p:tgtEl>
                                          <p:spTgt spid="11062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8400"/>
                            </p:stCondLst>
                            <p:childTnLst>
                              <p:par>
                                <p:cTn id="53" presetID="4" presetClass="entr" presetSubtype="16" fill="hold" nodeType="afterEffect">
                                  <p:stCondLst>
                                    <p:cond delay="0"/>
                                  </p:stCondLst>
                                  <p:childTnLst>
                                    <p:set>
                                      <p:cBhvr>
                                        <p:cTn id="54" dur="1" fill="hold">
                                          <p:stCondLst>
                                            <p:cond delay="0"/>
                                          </p:stCondLst>
                                        </p:cTn>
                                        <p:tgtEl>
                                          <p:spTgt spid="110621"/>
                                        </p:tgtEl>
                                        <p:attrNameLst>
                                          <p:attrName>style.visibility</p:attrName>
                                        </p:attrNameLst>
                                      </p:cBhvr>
                                      <p:to>
                                        <p:strVal val="visible"/>
                                      </p:to>
                                    </p:set>
                                    <p:animEffect transition="in" filter="box(in)">
                                      <p:cBhvr>
                                        <p:cTn id="55" dur="700"/>
                                        <p:tgtEl>
                                          <p:spTgt spid="110621"/>
                                        </p:tgtEl>
                                      </p:cBhvr>
                                    </p:animEffect>
                                  </p:childTnLst>
                                </p:cTn>
                              </p:par>
                            </p:childTnLst>
                          </p:cTn>
                        </p:par>
                        <p:par>
                          <p:cTn id="56" fill="hold" nodeType="afterGroup">
                            <p:stCondLst>
                              <p:cond delay="9100"/>
                            </p:stCondLst>
                            <p:childTnLst>
                              <p:par>
                                <p:cTn id="57" presetID="4" presetClass="exit" presetSubtype="16" fill="hold" nodeType="afterEffect">
                                  <p:stCondLst>
                                    <p:cond delay="0"/>
                                  </p:stCondLst>
                                  <p:childTnLst>
                                    <p:animEffect transition="out" filter="box(in)">
                                      <p:cBhvr>
                                        <p:cTn id="58" dur="700"/>
                                        <p:tgtEl>
                                          <p:spTgt spid="110621"/>
                                        </p:tgtEl>
                                      </p:cBhvr>
                                    </p:animEffect>
                                    <p:set>
                                      <p:cBhvr>
                                        <p:cTn id="59" dur="1" fill="hold">
                                          <p:stCondLst>
                                            <p:cond delay="699"/>
                                          </p:stCondLst>
                                        </p:cTn>
                                        <p:tgtEl>
                                          <p:spTgt spid="110621"/>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9800"/>
                            </p:stCondLst>
                            <p:childTnLst>
                              <p:par>
                                <p:cTn id="61" presetID="4" presetClass="entr" presetSubtype="16" fill="hold" nodeType="afterEffect">
                                  <p:stCondLst>
                                    <p:cond delay="0"/>
                                  </p:stCondLst>
                                  <p:childTnLst>
                                    <p:set>
                                      <p:cBhvr>
                                        <p:cTn id="62" dur="1" fill="hold">
                                          <p:stCondLst>
                                            <p:cond delay="0"/>
                                          </p:stCondLst>
                                        </p:cTn>
                                        <p:tgtEl>
                                          <p:spTgt spid="110622"/>
                                        </p:tgtEl>
                                        <p:attrNameLst>
                                          <p:attrName>style.visibility</p:attrName>
                                        </p:attrNameLst>
                                      </p:cBhvr>
                                      <p:to>
                                        <p:strVal val="visible"/>
                                      </p:to>
                                    </p:set>
                                    <p:animEffect transition="in" filter="box(in)">
                                      <p:cBhvr>
                                        <p:cTn id="63" dur="700"/>
                                        <p:tgtEl>
                                          <p:spTgt spid="110622"/>
                                        </p:tgtEl>
                                      </p:cBhvr>
                                    </p:animEffect>
                                  </p:childTnLst>
                                </p:cTn>
                              </p:par>
                            </p:childTnLst>
                          </p:cTn>
                        </p:par>
                        <p:par>
                          <p:cTn id="64" fill="hold" nodeType="afterGroup">
                            <p:stCondLst>
                              <p:cond delay="10500"/>
                            </p:stCondLst>
                            <p:childTnLst>
                              <p:par>
                                <p:cTn id="65" presetID="4" presetClass="exit" presetSubtype="16" fill="hold" nodeType="afterEffect">
                                  <p:stCondLst>
                                    <p:cond delay="0"/>
                                  </p:stCondLst>
                                  <p:childTnLst>
                                    <p:animEffect transition="out" filter="box(in)">
                                      <p:cBhvr>
                                        <p:cTn id="66" dur="700"/>
                                        <p:tgtEl>
                                          <p:spTgt spid="110622"/>
                                        </p:tgtEl>
                                      </p:cBhvr>
                                    </p:animEffect>
                                    <p:set>
                                      <p:cBhvr>
                                        <p:cTn id="67" dur="1" fill="hold">
                                          <p:stCondLst>
                                            <p:cond delay="699"/>
                                          </p:stCondLst>
                                        </p:cTn>
                                        <p:tgtEl>
                                          <p:spTgt spid="11062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11200"/>
                            </p:stCondLst>
                            <p:childTnLst>
                              <p:par>
                                <p:cTn id="69" presetID="4" presetClass="entr" presetSubtype="16" fill="hold" nodeType="afterEffect">
                                  <p:stCondLst>
                                    <p:cond delay="0"/>
                                  </p:stCondLst>
                                  <p:childTnLst>
                                    <p:set>
                                      <p:cBhvr>
                                        <p:cTn id="70" dur="1" fill="hold">
                                          <p:stCondLst>
                                            <p:cond delay="0"/>
                                          </p:stCondLst>
                                        </p:cTn>
                                        <p:tgtEl>
                                          <p:spTgt spid="110623"/>
                                        </p:tgtEl>
                                        <p:attrNameLst>
                                          <p:attrName>style.visibility</p:attrName>
                                        </p:attrNameLst>
                                      </p:cBhvr>
                                      <p:to>
                                        <p:strVal val="visible"/>
                                      </p:to>
                                    </p:set>
                                    <p:animEffect transition="in" filter="box(in)">
                                      <p:cBhvr>
                                        <p:cTn id="71" dur="700"/>
                                        <p:tgtEl>
                                          <p:spTgt spid="110623"/>
                                        </p:tgtEl>
                                      </p:cBhvr>
                                    </p:animEffect>
                                  </p:childTnLst>
                                </p:cTn>
                              </p:par>
                            </p:childTnLst>
                          </p:cTn>
                        </p:par>
                        <p:par>
                          <p:cTn id="72" fill="hold" nodeType="afterGroup">
                            <p:stCondLst>
                              <p:cond delay="11900"/>
                            </p:stCondLst>
                            <p:childTnLst>
                              <p:par>
                                <p:cTn id="73" presetID="4" presetClass="exit" presetSubtype="16" fill="hold" nodeType="afterEffect">
                                  <p:stCondLst>
                                    <p:cond delay="0"/>
                                  </p:stCondLst>
                                  <p:childTnLst>
                                    <p:animEffect transition="out" filter="box(in)">
                                      <p:cBhvr>
                                        <p:cTn id="74" dur="700"/>
                                        <p:tgtEl>
                                          <p:spTgt spid="110623"/>
                                        </p:tgtEl>
                                      </p:cBhvr>
                                    </p:animEffect>
                                    <p:set>
                                      <p:cBhvr>
                                        <p:cTn id="75" dur="1" fill="hold">
                                          <p:stCondLst>
                                            <p:cond delay="699"/>
                                          </p:stCondLst>
                                        </p:cTn>
                                        <p:tgtEl>
                                          <p:spTgt spid="11062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2600"/>
                            </p:stCondLst>
                            <p:childTnLst>
                              <p:par>
                                <p:cTn id="77" presetID="8" presetClass="entr" presetSubtype="16" fill="hold" nodeType="afterEffect">
                                  <p:stCondLst>
                                    <p:cond delay="0"/>
                                  </p:stCondLst>
                                  <p:childTnLst>
                                    <p:set>
                                      <p:cBhvr>
                                        <p:cTn id="78" dur="1" fill="hold">
                                          <p:stCondLst>
                                            <p:cond delay="0"/>
                                          </p:stCondLst>
                                        </p:cTn>
                                        <p:tgtEl>
                                          <p:spTgt spid="110624"/>
                                        </p:tgtEl>
                                        <p:attrNameLst>
                                          <p:attrName>style.visibility</p:attrName>
                                        </p:attrNameLst>
                                      </p:cBhvr>
                                      <p:to>
                                        <p:strVal val="visible"/>
                                      </p:to>
                                    </p:set>
                                    <p:animEffect transition="in" filter="diamond(in)">
                                      <p:cBhvr>
                                        <p:cTn id="79" dur="2000"/>
                                        <p:tgtEl>
                                          <p:spTgt spid="110624"/>
                                        </p:tgtEl>
                                      </p:cBhvr>
                                    </p:animEffect>
                                  </p:childTnLst>
                                  <p:subTnLst>
                                    <p:audio>
                                      <p:cMediaNode>
                                        <p:cTn display="0" masterRel="sameClick">
                                          <p:stCondLst>
                                            <p:cond evt="begin" delay="0">
                                              <p:tn val="77"/>
                                            </p:cond>
                                          </p:stCondLst>
                                          <p:endCondLst>
                                            <p:cond evt="onStopAudio" delay="0">
                                              <p:tgtEl>
                                                <p:sldTgt/>
                                              </p:tgtEl>
                                            </p:cond>
                                          </p:endCondLst>
                                        </p:cTn>
                                        <p:tgtEl>
                                          <p:sndTgt r:embed="rId3" name="ringin.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10627"/>
                                        </p:tgtEl>
                                        <p:attrNameLst>
                                          <p:attrName>style.visibility</p:attrName>
                                        </p:attrNameLst>
                                      </p:cBhvr>
                                      <p:to>
                                        <p:strVal val="visible"/>
                                      </p:to>
                                    </p:set>
                                    <p:animEffect transition="in" filter="blinds(horizontal)">
                                      <p:cBhvr>
                                        <p:cTn id="84" dur="500"/>
                                        <p:tgtEl>
                                          <p:spTgt spid="110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981200"/>
            <a:ext cx="8763000" cy="2895600"/>
            <a:chOff x="-223" y="144"/>
            <a:chExt cx="5839" cy="3744"/>
          </a:xfrm>
        </p:grpSpPr>
        <p:grpSp>
          <p:nvGrpSpPr>
            <p:cNvPr id="27666" name="Group 3"/>
            <p:cNvGrpSpPr>
              <a:grpSpLocks/>
            </p:cNvGrpSpPr>
            <p:nvPr/>
          </p:nvGrpSpPr>
          <p:grpSpPr bwMode="auto">
            <a:xfrm>
              <a:off x="240" y="144"/>
              <a:ext cx="5376" cy="3744"/>
              <a:chOff x="240" y="288"/>
              <a:chExt cx="5376" cy="3744"/>
            </a:xfrm>
          </p:grpSpPr>
          <p:grpSp>
            <p:nvGrpSpPr>
              <p:cNvPr id="27670" name="Group 4"/>
              <p:cNvGrpSpPr>
                <a:grpSpLocks/>
              </p:cNvGrpSpPr>
              <p:nvPr/>
            </p:nvGrpSpPr>
            <p:grpSpPr bwMode="auto">
              <a:xfrm>
                <a:off x="240" y="288"/>
                <a:ext cx="5376" cy="3744"/>
                <a:chOff x="192" y="576"/>
                <a:chExt cx="5376" cy="3744"/>
              </a:xfrm>
            </p:grpSpPr>
            <p:sp>
              <p:nvSpPr>
                <p:cNvPr id="27672" name="AutoShape 5"/>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9900"/>
                    </a:solidFill>
                    <a:latin typeface="Times New Roman" panose="02020603050405020304" pitchFamily="18" charset="0"/>
                    <a:cs typeface="Times New Roman" panose="02020603050405020304" pitchFamily="18" charset="0"/>
                  </a:endParaRPr>
                </a:p>
              </p:txBody>
            </p:sp>
            <p:sp>
              <p:nvSpPr>
                <p:cNvPr id="27673" name="AutoShape 6" descr="J0309705"/>
                <p:cNvSpPr>
                  <a:spLocks noChangeArrowheads="1"/>
                </p:cNvSpPr>
                <p:nvPr/>
              </p:nvSpPr>
              <p:spPr bwMode="auto">
                <a:xfrm>
                  <a:off x="228" y="622"/>
                  <a:ext cx="200" cy="3498"/>
                </a:xfrm>
                <a:prstGeom prst="flowChartTerminator">
                  <a:avLst/>
                </a:prstGeom>
                <a:blipFill dpi="0" rotWithShape="1">
                  <a:blip r:embed="rId4"/>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7674" name="AutoShape 7" descr="J0309705"/>
                <p:cNvSpPr>
                  <a:spLocks noChangeArrowheads="1"/>
                </p:cNvSpPr>
                <p:nvPr/>
              </p:nvSpPr>
              <p:spPr bwMode="auto">
                <a:xfrm>
                  <a:off x="5301" y="722"/>
                  <a:ext cx="200" cy="3498"/>
                </a:xfrm>
                <a:prstGeom prst="flowChartTerminator">
                  <a:avLst/>
                </a:prstGeom>
                <a:blipFill dpi="0" rotWithShape="1">
                  <a:blip r:embed="rId4"/>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7675" name="AutoShape 8" descr="J0309705"/>
                <p:cNvSpPr>
                  <a:spLocks noChangeArrowheads="1"/>
                </p:cNvSpPr>
                <p:nvPr/>
              </p:nvSpPr>
              <p:spPr bwMode="auto">
                <a:xfrm>
                  <a:off x="192" y="603"/>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7676" name="AutoShape 9" descr="J0309705"/>
                <p:cNvSpPr>
                  <a:spLocks noChangeArrowheads="1"/>
                </p:cNvSpPr>
                <p:nvPr/>
              </p:nvSpPr>
              <p:spPr bwMode="auto">
                <a:xfrm>
                  <a:off x="5301" y="576"/>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7677" name="AutoShape 10" descr="J0309705"/>
                <p:cNvSpPr>
                  <a:spLocks noChangeArrowheads="1"/>
                </p:cNvSpPr>
                <p:nvPr/>
              </p:nvSpPr>
              <p:spPr bwMode="auto">
                <a:xfrm>
                  <a:off x="228" y="3920"/>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7678" name="AutoShape 11" descr="J0309705"/>
                <p:cNvSpPr>
                  <a:spLocks noChangeArrowheads="1"/>
                </p:cNvSpPr>
                <p:nvPr/>
              </p:nvSpPr>
              <p:spPr bwMode="auto">
                <a:xfrm>
                  <a:off x="5270" y="3839"/>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pic>
            <p:nvPicPr>
              <p:cNvPr id="27671" name="Picture 12" descr="PH02738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67" name="Group 13"/>
            <p:cNvGrpSpPr>
              <a:grpSpLocks/>
            </p:cNvGrpSpPr>
            <p:nvPr/>
          </p:nvGrpSpPr>
          <p:grpSpPr bwMode="auto">
            <a:xfrm rot="-666890">
              <a:off x="-223" y="192"/>
              <a:ext cx="1135" cy="940"/>
              <a:chOff x="1457" y="2064"/>
              <a:chExt cx="1135" cy="940"/>
            </a:xfrm>
          </p:grpSpPr>
          <p:pic>
            <p:nvPicPr>
              <p:cNvPr id="27668" name="Picture 14" descr="SO00382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Oval 15"/>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grpSp>
      <p:sp>
        <p:nvSpPr>
          <p:cNvPr id="112656" name="Rectangle 16"/>
          <p:cNvSpPr>
            <a:spLocks noChangeArrowheads="1"/>
          </p:cNvSpPr>
          <p:nvPr/>
        </p:nvSpPr>
        <p:spPr bwMode="auto">
          <a:xfrm>
            <a:off x="6096000" y="2209800"/>
            <a:ext cx="1371600" cy="519113"/>
          </a:xfrm>
          <a:prstGeom prst="rect">
            <a:avLst/>
          </a:prstGeom>
          <a:noFill/>
          <a:ln w="9525">
            <a:noFill/>
            <a:miter lim="800000"/>
            <a:headEnd/>
            <a:tailEnd/>
          </a:ln>
          <a:effectLst/>
        </p:spPr>
        <p:txBody>
          <a:bodyPr>
            <a:spAutoFit/>
          </a:bodyPr>
          <a:lstStyle/>
          <a:p>
            <a:pPr>
              <a:defRPr/>
            </a:pPr>
            <a:r>
              <a:rPr lang="en-US" sz="2800" b="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 2:</a:t>
            </a:r>
          </a:p>
        </p:txBody>
      </p:sp>
      <p:pic>
        <p:nvPicPr>
          <p:cNvPr id="27652" name="Picture 17" descr="AG00040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66610">
            <a:off x="5786438" y="5846763"/>
            <a:ext cx="84296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Oval 18"/>
          <p:cNvSpPr>
            <a:spLocks noChangeArrowheads="1"/>
          </p:cNvSpPr>
          <p:nvPr/>
        </p:nvSpPr>
        <p:spPr bwMode="auto">
          <a:xfrm>
            <a:off x="7162800" y="5105400"/>
            <a:ext cx="1524000" cy="17526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9600">
              <a:solidFill>
                <a:srgbClr val="FF3300"/>
              </a:solidFill>
              <a:latin typeface="Times New Roman" panose="02020603050405020304" pitchFamily="18" charset="0"/>
              <a:cs typeface="Times New Roman" panose="02020603050405020304" pitchFamily="18" charset="0"/>
            </a:endParaRPr>
          </a:p>
        </p:txBody>
      </p:sp>
      <p:sp>
        <p:nvSpPr>
          <p:cNvPr id="112659" name="WordArt 19"/>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1</a:t>
            </a:r>
          </a:p>
        </p:txBody>
      </p:sp>
      <p:sp>
        <p:nvSpPr>
          <p:cNvPr id="112660" name="WordArt 20"/>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2</a:t>
            </a:r>
          </a:p>
        </p:txBody>
      </p:sp>
      <p:sp>
        <p:nvSpPr>
          <p:cNvPr id="112661" name="WordArt 21"/>
          <p:cNvSpPr>
            <a:spLocks noChangeArrowheads="1" noChangeShapeType="1" noTextEdit="1"/>
          </p:cNvSpPr>
          <p:nvPr/>
        </p:nvSpPr>
        <p:spPr bwMode="auto">
          <a:xfrm>
            <a:off x="76200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3</a:t>
            </a:r>
          </a:p>
        </p:txBody>
      </p:sp>
      <p:sp>
        <p:nvSpPr>
          <p:cNvPr id="112662" name="WordArt 22"/>
          <p:cNvSpPr>
            <a:spLocks noChangeArrowheads="1" noChangeShapeType="1" noTextEdit="1"/>
          </p:cNvSpPr>
          <p:nvPr/>
        </p:nvSpPr>
        <p:spPr bwMode="auto">
          <a:xfrm>
            <a:off x="76200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4</a:t>
            </a:r>
          </a:p>
        </p:txBody>
      </p:sp>
      <p:sp>
        <p:nvSpPr>
          <p:cNvPr id="112663" name="WordArt 23"/>
          <p:cNvSpPr>
            <a:spLocks noChangeArrowheads="1" noChangeShapeType="1" noTextEdit="1"/>
          </p:cNvSpPr>
          <p:nvPr/>
        </p:nvSpPr>
        <p:spPr bwMode="auto">
          <a:xfrm>
            <a:off x="78486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5</a:t>
            </a:r>
          </a:p>
        </p:txBody>
      </p:sp>
      <p:sp>
        <p:nvSpPr>
          <p:cNvPr id="112664" name="WordArt 24"/>
          <p:cNvSpPr>
            <a:spLocks noChangeArrowheads="1" noChangeShapeType="1" noTextEdit="1"/>
          </p:cNvSpPr>
          <p:nvPr/>
        </p:nvSpPr>
        <p:spPr bwMode="auto">
          <a:xfrm>
            <a:off x="77724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6</a:t>
            </a:r>
          </a:p>
        </p:txBody>
      </p:sp>
      <p:sp>
        <p:nvSpPr>
          <p:cNvPr id="112665" name="WordArt 25"/>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7</a:t>
            </a:r>
          </a:p>
        </p:txBody>
      </p:sp>
      <p:sp>
        <p:nvSpPr>
          <p:cNvPr id="112666" name="WordArt 26"/>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8</a:t>
            </a:r>
          </a:p>
        </p:txBody>
      </p:sp>
      <p:sp>
        <p:nvSpPr>
          <p:cNvPr id="112667" name="WordArt 27"/>
          <p:cNvSpPr>
            <a:spLocks noChangeArrowheads="1" noChangeShapeType="1" noTextEdit="1"/>
          </p:cNvSpPr>
          <p:nvPr/>
        </p:nvSpPr>
        <p:spPr bwMode="auto">
          <a:xfrm>
            <a:off x="7772400" y="56388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9</a:t>
            </a:r>
          </a:p>
        </p:txBody>
      </p:sp>
      <p:sp>
        <p:nvSpPr>
          <p:cNvPr id="112668" name="WordArt 28"/>
          <p:cNvSpPr>
            <a:spLocks noChangeArrowheads="1" noChangeShapeType="1" noTextEdit="1"/>
          </p:cNvSpPr>
          <p:nvPr/>
        </p:nvSpPr>
        <p:spPr bwMode="auto">
          <a:xfrm>
            <a:off x="7467600" y="5638800"/>
            <a:ext cx="1066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99FF"/>
                    </a:gs>
                    <a:gs pos="100000">
                      <a:srgbClr val="FF0066"/>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HẾT GIỜ</a:t>
            </a:r>
          </a:p>
        </p:txBody>
      </p:sp>
      <p:sp>
        <p:nvSpPr>
          <p:cNvPr id="27664" name="Text Box 32"/>
          <p:cNvSpPr txBox="1">
            <a:spLocks noChangeArrowheads="1"/>
          </p:cNvSpPr>
          <p:nvPr/>
        </p:nvSpPr>
        <p:spPr bwMode="auto">
          <a:xfrm>
            <a:off x="1295400" y="2743200"/>
            <a:ext cx="68073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chemeClr val="tx2"/>
                </a:solidFill>
                <a:latin typeface="Times New Roman" panose="02020603050405020304" pitchFamily="18" charset="0"/>
                <a:cs typeface="Times New Roman" panose="02020603050405020304" pitchFamily="18" charset="0"/>
              </a:rPr>
              <a:t>Nơi </a:t>
            </a:r>
            <a:r>
              <a:rPr lang="en-US" altLang="en-US" sz="3600" b="1">
                <a:latin typeface="Times New Roman" panose="02020603050405020304" pitchFamily="18" charset="0"/>
                <a:cs typeface="Times New Roman" panose="02020603050405020304" pitchFamily="18" charset="0"/>
              </a:rPr>
              <a:t>đây tướng giặc là Liễu Thăng đã bị giết tại trận.</a:t>
            </a:r>
            <a:endParaRPr lang="en-US" altLang="en-US" sz="3600" b="1">
              <a:solidFill>
                <a:schemeClr val="tx2"/>
              </a:solidFill>
              <a:latin typeface="Times New Roman" panose="02020603050405020304" pitchFamily="18" charset="0"/>
              <a:cs typeface="Times New Roman" panose="02020603050405020304" pitchFamily="18" charset="0"/>
            </a:endParaRPr>
          </a:p>
        </p:txBody>
      </p:sp>
      <p:sp>
        <p:nvSpPr>
          <p:cNvPr id="112673" name="Text Box 33"/>
          <p:cNvSpPr txBox="1">
            <a:spLocks noChangeArrowheads="1"/>
          </p:cNvSpPr>
          <p:nvPr/>
        </p:nvSpPr>
        <p:spPr bwMode="auto">
          <a:xfrm>
            <a:off x="2057400" y="5105400"/>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Đáp án: Ải Chi Lăng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59"/>
                                        </p:tgtEl>
                                        <p:attrNameLst>
                                          <p:attrName>style.visibility</p:attrName>
                                        </p:attrNameLst>
                                      </p:cBhvr>
                                      <p:to>
                                        <p:strVal val="visible"/>
                                      </p:to>
                                    </p:set>
                                    <p:animEffect transition="in" filter="box(in)">
                                      <p:cBhvr>
                                        <p:cTn id="7" dur="700"/>
                                        <p:tgtEl>
                                          <p:spTgt spid="112659"/>
                                        </p:tgtEl>
                                      </p:cBhvr>
                                    </p:animEffect>
                                  </p:childTnLst>
                                </p:cTn>
                              </p:par>
                            </p:childTnLst>
                          </p:cTn>
                        </p:par>
                        <p:par>
                          <p:cTn id="8" fill="hold" nodeType="afterGroup">
                            <p:stCondLst>
                              <p:cond delay="700"/>
                            </p:stCondLst>
                            <p:childTnLst>
                              <p:par>
                                <p:cTn id="9" presetID="4" presetClass="exit" presetSubtype="16" fill="hold" nodeType="afterEffect">
                                  <p:stCondLst>
                                    <p:cond delay="0"/>
                                  </p:stCondLst>
                                  <p:childTnLst>
                                    <p:animEffect transition="out" filter="box(in)">
                                      <p:cBhvr>
                                        <p:cTn id="10" dur="700"/>
                                        <p:tgtEl>
                                          <p:spTgt spid="112659"/>
                                        </p:tgtEl>
                                      </p:cBhvr>
                                    </p:animEffect>
                                    <p:set>
                                      <p:cBhvr>
                                        <p:cTn id="11" dur="1" fill="hold">
                                          <p:stCondLst>
                                            <p:cond delay="699"/>
                                          </p:stCondLst>
                                        </p:cTn>
                                        <p:tgtEl>
                                          <p:spTgt spid="11265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nodeType="afterGroup">
                            <p:stCondLst>
                              <p:cond delay="1400"/>
                            </p:stCondLst>
                            <p:childTnLst>
                              <p:par>
                                <p:cTn id="13" presetID="4" presetClass="entr" presetSubtype="16" fill="hold" nodeType="afterEffect">
                                  <p:stCondLst>
                                    <p:cond delay="0"/>
                                  </p:stCondLst>
                                  <p:childTnLst>
                                    <p:set>
                                      <p:cBhvr>
                                        <p:cTn id="14" dur="1" fill="hold">
                                          <p:stCondLst>
                                            <p:cond delay="0"/>
                                          </p:stCondLst>
                                        </p:cTn>
                                        <p:tgtEl>
                                          <p:spTgt spid="112660"/>
                                        </p:tgtEl>
                                        <p:attrNameLst>
                                          <p:attrName>style.visibility</p:attrName>
                                        </p:attrNameLst>
                                      </p:cBhvr>
                                      <p:to>
                                        <p:strVal val="visible"/>
                                      </p:to>
                                    </p:set>
                                    <p:animEffect transition="in" filter="box(in)">
                                      <p:cBhvr>
                                        <p:cTn id="15" dur="700"/>
                                        <p:tgtEl>
                                          <p:spTgt spid="112660"/>
                                        </p:tgtEl>
                                      </p:cBhvr>
                                    </p:animEffect>
                                  </p:childTnLst>
                                </p:cTn>
                              </p:par>
                            </p:childTnLst>
                          </p:cTn>
                        </p:par>
                        <p:par>
                          <p:cTn id="16" fill="hold" nodeType="afterGroup">
                            <p:stCondLst>
                              <p:cond delay="2100"/>
                            </p:stCondLst>
                            <p:childTnLst>
                              <p:par>
                                <p:cTn id="17" presetID="4" presetClass="exit" presetSubtype="16" fill="hold" nodeType="afterEffect">
                                  <p:stCondLst>
                                    <p:cond delay="0"/>
                                  </p:stCondLst>
                                  <p:childTnLst>
                                    <p:animEffect transition="out" filter="box(in)">
                                      <p:cBhvr>
                                        <p:cTn id="18" dur="700"/>
                                        <p:tgtEl>
                                          <p:spTgt spid="112660"/>
                                        </p:tgtEl>
                                      </p:cBhvr>
                                    </p:animEffect>
                                    <p:set>
                                      <p:cBhvr>
                                        <p:cTn id="19" dur="1" fill="hold">
                                          <p:stCondLst>
                                            <p:cond delay="699"/>
                                          </p:stCondLst>
                                        </p:cTn>
                                        <p:tgtEl>
                                          <p:spTgt spid="112660"/>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nodeType="afterGroup">
                            <p:stCondLst>
                              <p:cond delay="2800"/>
                            </p:stCondLst>
                            <p:childTnLst>
                              <p:par>
                                <p:cTn id="21" presetID="4" presetClass="entr" presetSubtype="16" fill="hold" nodeType="afterEffect">
                                  <p:stCondLst>
                                    <p:cond delay="0"/>
                                  </p:stCondLst>
                                  <p:childTnLst>
                                    <p:set>
                                      <p:cBhvr>
                                        <p:cTn id="22" dur="1" fill="hold">
                                          <p:stCondLst>
                                            <p:cond delay="0"/>
                                          </p:stCondLst>
                                        </p:cTn>
                                        <p:tgtEl>
                                          <p:spTgt spid="112661"/>
                                        </p:tgtEl>
                                        <p:attrNameLst>
                                          <p:attrName>style.visibility</p:attrName>
                                        </p:attrNameLst>
                                      </p:cBhvr>
                                      <p:to>
                                        <p:strVal val="visible"/>
                                      </p:to>
                                    </p:set>
                                    <p:animEffect transition="in" filter="box(in)">
                                      <p:cBhvr>
                                        <p:cTn id="23" dur="700"/>
                                        <p:tgtEl>
                                          <p:spTgt spid="112661"/>
                                        </p:tgtEl>
                                      </p:cBhvr>
                                    </p:animEffect>
                                  </p:childTnLst>
                                </p:cTn>
                              </p:par>
                            </p:childTnLst>
                          </p:cTn>
                        </p:par>
                        <p:par>
                          <p:cTn id="24" fill="hold" nodeType="afterGroup">
                            <p:stCondLst>
                              <p:cond delay="3500"/>
                            </p:stCondLst>
                            <p:childTnLst>
                              <p:par>
                                <p:cTn id="25" presetID="4" presetClass="exit" presetSubtype="16" fill="hold" nodeType="afterEffect">
                                  <p:stCondLst>
                                    <p:cond delay="0"/>
                                  </p:stCondLst>
                                  <p:childTnLst>
                                    <p:animEffect transition="out" filter="box(in)">
                                      <p:cBhvr>
                                        <p:cTn id="26" dur="700"/>
                                        <p:tgtEl>
                                          <p:spTgt spid="112661"/>
                                        </p:tgtEl>
                                      </p:cBhvr>
                                    </p:animEffect>
                                    <p:set>
                                      <p:cBhvr>
                                        <p:cTn id="27" dur="1" fill="hold">
                                          <p:stCondLst>
                                            <p:cond delay="699"/>
                                          </p:stCondLst>
                                        </p:cTn>
                                        <p:tgtEl>
                                          <p:spTgt spid="11266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nodeType="afterGroup">
                            <p:stCondLst>
                              <p:cond delay="4200"/>
                            </p:stCondLst>
                            <p:childTnLst>
                              <p:par>
                                <p:cTn id="29" presetID="4" presetClass="entr" presetSubtype="16" fill="hold" nodeType="afterEffect">
                                  <p:stCondLst>
                                    <p:cond delay="0"/>
                                  </p:stCondLst>
                                  <p:childTnLst>
                                    <p:set>
                                      <p:cBhvr>
                                        <p:cTn id="30" dur="1" fill="hold">
                                          <p:stCondLst>
                                            <p:cond delay="0"/>
                                          </p:stCondLst>
                                        </p:cTn>
                                        <p:tgtEl>
                                          <p:spTgt spid="112662"/>
                                        </p:tgtEl>
                                        <p:attrNameLst>
                                          <p:attrName>style.visibility</p:attrName>
                                        </p:attrNameLst>
                                      </p:cBhvr>
                                      <p:to>
                                        <p:strVal val="visible"/>
                                      </p:to>
                                    </p:set>
                                    <p:animEffect transition="in" filter="box(in)">
                                      <p:cBhvr>
                                        <p:cTn id="31" dur="700"/>
                                        <p:tgtEl>
                                          <p:spTgt spid="112662"/>
                                        </p:tgtEl>
                                      </p:cBhvr>
                                    </p:animEffect>
                                  </p:childTnLst>
                                </p:cTn>
                              </p:par>
                            </p:childTnLst>
                          </p:cTn>
                        </p:par>
                        <p:par>
                          <p:cTn id="32" fill="hold" nodeType="afterGroup">
                            <p:stCondLst>
                              <p:cond delay="4900"/>
                            </p:stCondLst>
                            <p:childTnLst>
                              <p:par>
                                <p:cTn id="33" presetID="4" presetClass="exit" presetSubtype="16" fill="hold" nodeType="afterEffect">
                                  <p:stCondLst>
                                    <p:cond delay="0"/>
                                  </p:stCondLst>
                                  <p:childTnLst>
                                    <p:animEffect transition="out" filter="box(in)">
                                      <p:cBhvr>
                                        <p:cTn id="34" dur="700"/>
                                        <p:tgtEl>
                                          <p:spTgt spid="112662"/>
                                        </p:tgtEl>
                                      </p:cBhvr>
                                    </p:animEffect>
                                    <p:set>
                                      <p:cBhvr>
                                        <p:cTn id="35" dur="1" fill="hold">
                                          <p:stCondLst>
                                            <p:cond delay="699"/>
                                          </p:stCondLst>
                                        </p:cTn>
                                        <p:tgtEl>
                                          <p:spTgt spid="11266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nodeType="afterGroup">
                            <p:stCondLst>
                              <p:cond delay="5600"/>
                            </p:stCondLst>
                            <p:childTnLst>
                              <p:par>
                                <p:cTn id="37" presetID="4" presetClass="entr" presetSubtype="16" fill="hold" nodeType="afterEffect">
                                  <p:stCondLst>
                                    <p:cond delay="0"/>
                                  </p:stCondLst>
                                  <p:childTnLst>
                                    <p:set>
                                      <p:cBhvr>
                                        <p:cTn id="38" dur="1" fill="hold">
                                          <p:stCondLst>
                                            <p:cond delay="0"/>
                                          </p:stCondLst>
                                        </p:cTn>
                                        <p:tgtEl>
                                          <p:spTgt spid="112663"/>
                                        </p:tgtEl>
                                        <p:attrNameLst>
                                          <p:attrName>style.visibility</p:attrName>
                                        </p:attrNameLst>
                                      </p:cBhvr>
                                      <p:to>
                                        <p:strVal val="visible"/>
                                      </p:to>
                                    </p:set>
                                    <p:animEffect transition="in" filter="box(in)">
                                      <p:cBhvr>
                                        <p:cTn id="39" dur="700"/>
                                        <p:tgtEl>
                                          <p:spTgt spid="112663"/>
                                        </p:tgtEl>
                                      </p:cBhvr>
                                    </p:animEffect>
                                  </p:childTnLst>
                                </p:cTn>
                              </p:par>
                            </p:childTnLst>
                          </p:cTn>
                        </p:par>
                        <p:par>
                          <p:cTn id="40" fill="hold" nodeType="afterGroup">
                            <p:stCondLst>
                              <p:cond delay="6300"/>
                            </p:stCondLst>
                            <p:childTnLst>
                              <p:par>
                                <p:cTn id="41" presetID="4" presetClass="exit" presetSubtype="16" fill="hold" nodeType="afterEffect">
                                  <p:stCondLst>
                                    <p:cond delay="0"/>
                                  </p:stCondLst>
                                  <p:childTnLst>
                                    <p:animEffect transition="out" filter="box(in)">
                                      <p:cBhvr>
                                        <p:cTn id="42" dur="700"/>
                                        <p:tgtEl>
                                          <p:spTgt spid="112663"/>
                                        </p:tgtEl>
                                      </p:cBhvr>
                                    </p:animEffect>
                                    <p:set>
                                      <p:cBhvr>
                                        <p:cTn id="43" dur="1" fill="hold">
                                          <p:stCondLst>
                                            <p:cond delay="699"/>
                                          </p:stCondLst>
                                        </p:cTn>
                                        <p:tgtEl>
                                          <p:spTgt spid="11266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nodeType="afterGroup">
                            <p:stCondLst>
                              <p:cond delay="7000"/>
                            </p:stCondLst>
                            <p:childTnLst>
                              <p:par>
                                <p:cTn id="45" presetID="4" presetClass="entr" presetSubtype="16" fill="hold" nodeType="afterEffect">
                                  <p:stCondLst>
                                    <p:cond delay="0"/>
                                  </p:stCondLst>
                                  <p:childTnLst>
                                    <p:set>
                                      <p:cBhvr>
                                        <p:cTn id="46" dur="1" fill="hold">
                                          <p:stCondLst>
                                            <p:cond delay="0"/>
                                          </p:stCondLst>
                                        </p:cTn>
                                        <p:tgtEl>
                                          <p:spTgt spid="112664"/>
                                        </p:tgtEl>
                                        <p:attrNameLst>
                                          <p:attrName>style.visibility</p:attrName>
                                        </p:attrNameLst>
                                      </p:cBhvr>
                                      <p:to>
                                        <p:strVal val="visible"/>
                                      </p:to>
                                    </p:set>
                                    <p:animEffect transition="in" filter="box(in)">
                                      <p:cBhvr>
                                        <p:cTn id="47" dur="700"/>
                                        <p:tgtEl>
                                          <p:spTgt spid="112664"/>
                                        </p:tgtEl>
                                      </p:cBhvr>
                                    </p:animEffect>
                                  </p:childTnLst>
                                </p:cTn>
                              </p:par>
                            </p:childTnLst>
                          </p:cTn>
                        </p:par>
                        <p:par>
                          <p:cTn id="48" fill="hold" nodeType="afterGroup">
                            <p:stCondLst>
                              <p:cond delay="7700"/>
                            </p:stCondLst>
                            <p:childTnLst>
                              <p:par>
                                <p:cTn id="49" presetID="4" presetClass="exit" presetSubtype="16" fill="hold" nodeType="afterEffect">
                                  <p:stCondLst>
                                    <p:cond delay="0"/>
                                  </p:stCondLst>
                                  <p:childTnLst>
                                    <p:animEffect transition="out" filter="box(in)">
                                      <p:cBhvr>
                                        <p:cTn id="50" dur="700"/>
                                        <p:tgtEl>
                                          <p:spTgt spid="112664"/>
                                        </p:tgtEl>
                                      </p:cBhvr>
                                    </p:animEffect>
                                    <p:set>
                                      <p:cBhvr>
                                        <p:cTn id="51" dur="1" fill="hold">
                                          <p:stCondLst>
                                            <p:cond delay="699"/>
                                          </p:stCondLst>
                                        </p:cTn>
                                        <p:tgtEl>
                                          <p:spTgt spid="11266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8400"/>
                            </p:stCondLst>
                            <p:childTnLst>
                              <p:par>
                                <p:cTn id="53" presetID="4" presetClass="entr" presetSubtype="16" fill="hold" nodeType="afterEffect">
                                  <p:stCondLst>
                                    <p:cond delay="0"/>
                                  </p:stCondLst>
                                  <p:childTnLst>
                                    <p:set>
                                      <p:cBhvr>
                                        <p:cTn id="54" dur="1" fill="hold">
                                          <p:stCondLst>
                                            <p:cond delay="0"/>
                                          </p:stCondLst>
                                        </p:cTn>
                                        <p:tgtEl>
                                          <p:spTgt spid="112665"/>
                                        </p:tgtEl>
                                        <p:attrNameLst>
                                          <p:attrName>style.visibility</p:attrName>
                                        </p:attrNameLst>
                                      </p:cBhvr>
                                      <p:to>
                                        <p:strVal val="visible"/>
                                      </p:to>
                                    </p:set>
                                    <p:animEffect transition="in" filter="box(in)">
                                      <p:cBhvr>
                                        <p:cTn id="55" dur="700"/>
                                        <p:tgtEl>
                                          <p:spTgt spid="112665"/>
                                        </p:tgtEl>
                                      </p:cBhvr>
                                    </p:animEffect>
                                  </p:childTnLst>
                                </p:cTn>
                              </p:par>
                            </p:childTnLst>
                          </p:cTn>
                        </p:par>
                        <p:par>
                          <p:cTn id="56" fill="hold" nodeType="afterGroup">
                            <p:stCondLst>
                              <p:cond delay="9100"/>
                            </p:stCondLst>
                            <p:childTnLst>
                              <p:par>
                                <p:cTn id="57" presetID="4" presetClass="exit" presetSubtype="16" fill="hold" nodeType="afterEffect">
                                  <p:stCondLst>
                                    <p:cond delay="0"/>
                                  </p:stCondLst>
                                  <p:childTnLst>
                                    <p:animEffect transition="out" filter="box(in)">
                                      <p:cBhvr>
                                        <p:cTn id="58" dur="700"/>
                                        <p:tgtEl>
                                          <p:spTgt spid="112665"/>
                                        </p:tgtEl>
                                      </p:cBhvr>
                                    </p:animEffect>
                                    <p:set>
                                      <p:cBhvr>
                                        <p:cTn id="59" dur="1" fill="hold">
                                          <p:stCondLst>
                                            <p:cond delay="699"/>
                                          </p:stCondLst>
                                        </p:cTn>
                                        <p:tgtEl>
                                          <p:spTgt spid="112665"/>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9800"/>
                            </p:stCondLst>
                            <p:childTnLst>
                              <p:par>
                                <p:cTn id="61" presetID="4" presetClass="entr" presetSubtype="16" fill="hold" nodeType="afterEffect">
                                  <p:stCondLst>
                                    <p:cond delay="0"/>
                                  </p:stCondLst>
                                  <p:childTnLst>
                                    <p:set>
                                      <p:cBhvr>
                                        <p:cTn id="62" dur="1" fill="hold">
                                          <p:stCondLst>
                                            <p:cond delay="0"/>
                                          </p:stCondLst>
                                        </p:cTn>
                                        <p:tgtEl>
                                          <p:spTgt spid="112666"/>
                                        </p:tgtEl>
                                        <p:attrNameLst>
                                          <p:attrName>style.visibility</p:attrName>
                                        </p:attrNameLst>
                                      </p:cBhvr>
                                      <p:to>
                                        <p:strVal val="visible"/>
                                      </p:to>
                                    </p:set>
                                    <p:animEffect transition="in" filter="box(in)">
                                      <p:cBhvr>
                                        <p:cTn id="63" dur="700"/>
                                        <p:tgtEl>
                                          <p:spTgt spid="112666"/>
                                        </p:tgtEl>
                                      </p:cBhvr>
                                    </p:animEffect>
                                  </p:childTnLst>
                                </p:cTn>
                              </p:par>
                            </p:childTnLst>
                          </p:cTn>
                        </p:par>
                        <p:par>
                          <p:cTn id="64" fill="hold" nodeType="afterGroup">
                            <p:stCondLst>
                              <p:cond delay="10500"/>
                            </p:stCondLst>
                            <p:childTnLst>
                              <p:par>
                                <p:cTn id="65" presetID="4" presetClass="exit" presetSubtype="16" fill="hold" nodeType="afterEffect">
                                  <p:stCondLst>
                                    <p:cond delay="0"/>
                                  </p:stCondLst>
                                  <p:childTnLst>
                                    <p:animEffect transition="out" filter="box(in)">
                                      <p:cBhvr>
                                        <p:cTn id="66" dur="700"/>
                                        <p:tgtEl>
                                          <p:spTgt spid="112666"/>
                                        </p:tgtEl>
                                      </p:cBhvr>
                                    </p:animEffect>
                                    <p:set>
                                      <p:cBhvr>
                                        <p:cTn id="67" dur="1" fill="hold">
                                          <p:stCondLst>
                                            <p:cond delay="699"/>
                                          </p:stCondLst>
                                        </p:cTn>
                                        <p:tgtEl>
                                          <p:spTgt spid="112666"/>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11200"/>
                            </p:stCondLst>
                            <p:childTnLst>
                              <p:par>
                                <p:cTn id="69" presetID="4" presetClass="entr" presetSubtype="16" fill="hold" nodeType="afterEffect">
                                  <p:stCondLst>
                                    <p:cond delay="0"/>
                                  </p:stCondLst>
                                  <p:childTnLst>
                                    <p:set>
                                      <p:cBhvr>
                                        <p:cTn id="70" dur="1" fill="hold">
                                          <p:stCondLst>
                                            <p:cond delay="0"/>
                                          </p:stCondLst>
                                        </p:cTn>
                                        <p:tgtEl>
                                          <p:spTgt spid="112667"/>
                                        </p:tgtEl>
                                        <p:attrNameLst>
                                          <p:attrName>style.visibility</p:attrName>
                                        </p:attrNameLst>
                                      </p:cBhvr>
                                      <p:to>
                                        <p:strVal val="visible"/>
                                      </p:to>
                                    </p:set>
                                    <p:animEffect transition="in" filter="box(in)">
                                      <p:cBhvr>
                                        <p:cTn id="71" dur="700"/>
                                        <p:tgtEl>
                                          <p:spTgt spid="112667"/>
                                        </p:tgtEl>
                                      </p:cBhvr>
                                    </p:animEffect>
                                  </p:childTnLst>
                                </p:cTn>
                              </p:par>
                            </p:childTnLst>
                          </p:cTn>
                        </p:par>
                        <p:par>
                          <p:cTn id="72" fill="hold" nodeType="afterGroup">
                            <p:stCondLst>
                              <p:cond delay="11900"/>
                            </p:stCondLst>
                            <p:childTnLst>
                              <p:par>
                                <p:cTn id="73" presetID="4" presetClass="exit" presetSubtype="16" fill="hold" nodeType="afterEffect">
                                  <p:stCondLst>
                                    <p:cond delay="0"/>
                                  </p:stCondLst>
                                  <p:childTnLst>
                                    <p:animEffect transition="out" filter="box(in)">
                                      <p:cBhvr>
                                        <p:cTn id="74" dur="700"/>
                                        <p:tgtEl>
                                          <p:spTgt spid="112667"/>
                                        </p:tgtEl>
                                      </p:cBhvr>
                                    </p:animEffect>
                                    <p:set>
                                      <p:cBhvr>
                                        <p:cTn id="75" dur="1" fill="hold">
                                          <p:stCondLst>
                                            <p:cond delay="699"/>
                                          </p:stCondLst>
                                        </p:cTn>
                                        <p:tgtEl>
                                          <p:spTgt spid="112667"/>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2600"/>
                            </p:stCondLst>
                            <p:childTnLst>
                              <p:par>
                                <p:cTn id="77" presetID="8" presetClass="entr" presetSubtype="16" fill="hold" nodeType="afterEffect">
                                  <p:stCondLst>
                                    <p:cond delay="0"/>
                                  </p:stCondLst>
                                  <p:childTnLst>
                                    <p:set>
                                      <p:cBhvr>
                                        <p:cTn id="78" dur="1" fill="hold">
                                          <p:stCondLst>
                                            <p:cond delay="0"/>
                                          </p:stCondLst>
                                        </p:cTn>
                                        <p:tgtEl>
                                          <p:spTgt spid="112668"/>
                                        </p:tgtEl>
                                        <p:attrNameLst>
                                          <p:attrName>style.visibility</p:attrName>
                                        </p:attrNameLst>
                                      </p:cBhvr>
                                      <p:to>
                                        <p:strVal val="visible"/>
                                      </p:to>
                                    </p:set>
                                    <p:animEffect transition="in" filter="diamond(in)">
                                      <p:cBhvr>
                                        <p:cTn id="79" dur="2000"/>
                                        <p:tgtEl>
                                          <p:spTgt spid="112668"/>
                                        </p:tgtEl>
                                      </p:cBhvr>
                                    </p:animEffect>
                                  </p:childTnLst>
                                  <p:subTnLst>
                                    <p:audio>
                                      <p:cMediaNode>
                                        <p:cTn display="0" masterRel="sameClick">
                                          <p:stCondLst>
                                            <p:cond evt="begin" delay="0">
                                              <p:tn val="77"/>
                                            </p:cond>
                                          </p:stCondLst>
                                          <p:endCondLst>
                                            <p:cond evt="onStopAudio" delay="0">
                                              <p:tgtEl>
                                                <p:sldTgt/>
                                              </p:tgtEl>
                                            </p:cond>
                                          </p:endCondLst>
                                        </p:cTn>
                                        <p:tgtEl>
                                          <p:sndTgt r:embed="rId3" name="ringin.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12673"/>
                                        </p:tgtEl>
                                        <p:attrNameLst>
                                          <p:attrName>style.visibility</p:attrName>
                                        </p:attrNameLst>
                                      </p:cBhvr>
                                      <p:to>
                                        <p:strVal val="visible"/>
                                      </p:to>
                                    </p:set>
                                    <p:animEffect transition="in" filter="blinds(horizontal)">
                                      <p:cBhvr>
                                        <p:cTn id="84" dur="500"/>
                                        <p:tgtEl>
                                          <p:spTgt spid="112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1981200"/>
            <a:ext cx="8763000" cy="2895600"/>
            <a:chOff x="-223" y="144"/>
            <a:chExt cx="5839" cy="3744"/>
          </a:xfrm>
        </p:grpSpPr>
        <p:grpSp>
          <p:nvGrpSpPr>
            <p:cNvPr id="28690" name="Group 3"/>
            <p:cNvGrpSpPr>
              <a:grpSpLocks/>
            </p:cNvGrpSpPr>
            <p:nvPr/>
          </p:nvGrpSpPr>
          <p:grpSpPr bwMode="auto">
            <a:xfrm>
              <a:off x="240" y="144"/>
              <a:ext cx="5376" cy="3744"/>
              <a:chOff x="240" y="288"/>
              <a:chExt cx="5376" cy="3744"/>
            </a:xfrm>
          </p:grpSpPr>
          <p:grpSp>
            <p:nvGrpSpPr>
              <p:cNvPr id="28694" name="Group 4"/>
              <p:cNvGrpSpPr>
                <a:grpSpLocks/>
              </p:cNvGrpSpPr>
              <p:nvPr/>
            </p:nvGrpSpPr>
            <p:grpSpPr bwMode="auto">
              <a:xfrm>
                <a:off x="240" y="288"/>
                <a:ext cx="5376" cy="3744"/>
                <a:chOff x="192" y="576"/>
                <a:chExt cx="5376" cy="3744"/>
              </a:xfrm>
            </p:grpSpPr>
            <p:sp>
              <p:nvSpPr>
                <p:cNvPr id="28696" name="AutoShape 5"/>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9900"/>
                    </a:solidFill>
                    <a:latin typeface="Times New Roman" panose="02020603050405020304" pitchFamily="18" charset="0"/>
                    <a:cs typeface="Times New Roman" panose="02020603050405020304" pitchFamily="18" charset="0"/>
                  </a:endParaRPr>
                </a:p>
              </p:txBody>
            </p:sp>
            <p:sp>
              <p:nvSpPr>
                <p:cNvPr id="28697" name="AutoShape 6" descr="J0309705"/>
                <p:cNvSpPr>
                  <a:spLocks noChangeArrowheads="1"/>
                </p:cNvSpPr>
                <p:nvPr/>
              </p:nvSpPr>
              <p:spPr bwMode="auto">
                <a:xfrm>
                  <a:off x="228" y="622"/>
                  <a:ext cx="200" cy="3498"/>
                </a:xfrm>
                <a:prstGeom prst="flowChartTerminator">
                  <a:avLst/>
                </a:prstGeom>
                <a:blipFill dpi="0" rotWithShape="1">
                  <a:blip r:embed="rId4"/>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8698" name="AutoShape 7" descr="J0309705"/>
                <p:cNvSpPr>
                  <a:spLocks noChangeArrowheads="1"/>
                </p:cNvSpPr>
                <p:nvPr/>
              </p:nvSpPr>
              <p:spPr bwMode="auto">
                <a:xfrm>
                  <a:off x="5301" y="722"/>
                  <a:ext cx="200" cy="3498"/>
                </a:xfrm>
                <a:prstGeom prst="flowChartTerminator">
                  <a:avLst/>
                </a:prstGeom>
                <a:blipFill dpi="0" rotWithShape="1">
                  <a:blip r:embed="rId4"/>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8699" name="AutoShape 8" descr="J0309705"/>
                <p:cNvSpPr>
                  <a:spLocks noChangeArrowheads="1"/>
                </p:cNvSpPr>
                <p:nvPr/>
              </p:nvSpPr>
              <p:spPr bwMode="auto">
                <a:xfrm>
                  <a:off x="192" y="603"/>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8700" name="AutoShape 9" descr="J0309705"/>
                <p:cNvSpPr>
                  <a:spLocks noChangeArrowheads="1"/>
                </p:cNvSpPr>
                <p:nvPr/>
              </p:nvSpPr>
              <p:spPr bwMode="auto">
                <a:xfrm>
                  <a:off x="5301" y="576"/>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8701" name="AutoShape 10" descr="J0309705"/>
                <p:cNvSpPr>
                  <a:spLocks noChangeArrowheads="1"/>
                </p:cNvSpPr>
                <p:nvPr/>
              </p:nvSpPr>
              <p:spPr bwMode="auto">
                <a:xfrm>
                  <a:off x="228" y="3920"/>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8702" name="AutoShape 11" descr="J0309705"/>
                <p:cNvSpPr>
                  <a:spLocks noChangeArrowheads="1"/>
                </p:cNvSpPr>
                <p:nvPr/>
              </p:nvSpPr>
              <p:spPr bwMode="auto">
                <a:xfrm>
                  <a:off x="5270" y="3839"/>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pic>
            <p:nvPicPr>
              <p:cNvPr id="28695" name="Picture 12" descr="PH02738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1" name="Group 13"/>
            <p:cNvGrpSpPr>
              <a:grpSpLocks/>
            </p:cNvGrpSpPr>
            <p:nvPr/>
          </p:nvGrpSpPr>
          <p:grpSpPr bwMode="auto">
            <a:xfrm rot="-666890">
              <a:off x="-223" y="192"/>
              <a:ext cx="1135" cy="940"/>
              <a:chOff x="1457" y="2064"/>
              <a:chExt cx="1135" cy="940"/>
            </a:xfrm>
          </p:grpSpPr>
          <p:pic>
            <p:nvPicPr>
              <p:cNvPr id="28692" name="Picture 14" descr="SO00382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Oval 15"/>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grpSp>
      <p:sp>
        <p:nvSpPr>
          <p:cNvPr id="114704" name="Rectangle 16"/>
          <p:cNvSpPr>
            <a:spLocks noChangeArrowheads="1"/>
          </p:cNvSpPr>
          <p:nvPr/>
        </p:nvSpPr>
        <p:spPr bwMode="auto">
          <a:xfrm>
            <a:off x="6096000" y="2209800"/>
            <a:ext cx="1371600" cy="519113"/>
          </a:xfrm>
          <a:prstGeom prst="rect">
            <a:avLst/>
          </a:prstGeom>
          <a:noFill/>
          <a:ln w="9525">
            <a:noFill/>
            <a:miter lim="800000"/>
            <a:headEnd/>
            <a:tailEnd/>
          </a:ln>
          <a:effectLst/>
        </p:spPr>
        <p:txBody>
          <a:bodyPr>
            <a:spAutoFit/>
          </a:bodyPr>
          <a:lstStyle/>
          <a:p>
            <a:pPr>
              <a:defRPr/>
            </a:pPr>
            <a:r>
              <a:rPr lang="en-US" sz="2800" b="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 3:</a:t>
            </a:r>
          </a:p>
        </p:txBody>
      </p:sp>
      <p:pic>
        <p:nvPicPr>
          <p:cNvPr id="28676" name="Picture 17" descr="AG00040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66610">
            <a:off x="5786438" y="5846763"/>
            <a:ext cx="84296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Oval 18"/>
          <p:cNvSpPr>
            <a:spLocks noChangeArrowheads="1"/>
          </p:cNvSpPr>
          <p:nvPr/>
        </p:nvSpPr>
        <p:spPr bwMode="auto">
          <a:xfrm>
            <a:off x="7162800" y="5105400"/>
            <a:ext cx="1524000" cy="17526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9600">
              <a:solidFill>
                <a:srgbClr val="FF3300"/>
              </a:solidFill>
              <a:latin typeface="Times New Roman" panose="02020603050405020304" pitchFamily="18" charset="0"/>
              <a:cs typeface="Times New Roman" panose="02020603050405020304" pitchFamily="18" charset="0"/>
            </a:endParaRPr>
          </a:p>
        </p:txBody>
      </p:sp>
      <p:sp>
        <p:nvSpPr>
          <p:cNvPr id="114707" name="WordArt 19"/>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1</a:t>
            </a:r>
          </a:p>
        </p:txBody>
      </p:sp>
      <p:sp>
        <p:nvSpPr>
          <p:cNvPr id="114708" name="WordArt 20"/>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2</a:t>
            </a:r>
          </a:p>
        </p:txBody>
      </p:sp>
      <p:sp>
        <p:nvSpPr>
          <p:cNvPr id="114709" name="WordArt 21"/>
          <p:cNvSpPr>
            <a:spLocks noChangeArrowheads="1" noChangeShapeType="1" noTextEdit="1"/>
          </p:cNvSpPr>
          <p:nvPr/>
        </p:nvSpPr>
        <p:spPr bwMode="auto">
          <a:xfrm>
            <a:off x="76200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3</a:t>
            </a:r>
          </a:p>
        </p:txBody>
      </p:sp>
      <p:sp>
        <p:nvSpPr>
          <p:cNvPr id="114710" name="WordArt 22"/>
          <p:cNvSpPr>
            <a:spLocks noChangeArrowheads="1" noChangeShapeType="1" noTextEdit="1"/>
          </p:cNvSpPr>
          <p:nvPr/>
        </p:nvSpPr>
        <p:spPr bwMode="auto">
          <a:xfrm>
            <a:off x="76200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4</a:t>
            </a:r>
          </a:p>
        </p:txBody>
      </p:sp>
      <p:sp>
        <p:nvSpPr>
          <p:cNvPr id="114711" name="WordArt 23"/>
          <p:cNvSpPr>
            <a:spLocks noChangeArrowheads="1" noChangeShapeType="1" noTextEdit="1"/>
          </p:cNvSpPr>
          <p:nvPr/>
        </p:nvSpPr>
        <p:spPr bwMode="auto">
          <a:xfrm>
            <a:off x="78486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5</a:t>
            </a:r>
          </a:p>
        </p:txBody>
      </p:sp>
      <p:sp>
        <p:nvSpPr>
          <p:cNvPr id="114712" name="WordArt 24"/>
          <p:cNvSpPr>
            <a:spLocks noChangeArrowheads="1" noChangeShapeType="1" noTextEdit="1"/>
          </p:cNvSpPr>
          <p:nvPr/>
        </p:nvSpPr>
        <p:spPr bwMode="auto">
          <a:xfrm>
            <a:off x="77724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6</a:t>
            </a:r>
          </a:p>
        </p:txBody>
      </p:sp>
      <p:sp>
        <p:nvSpPr>
          <p:cNvPr id="114713" name="WordArt 25"/>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7</a:t>
            </a:r>
          </a:p>
        </p:txBody>
      </p:sp>
      <p:sp>
        <p:nvSpPr>
          <p:cNvPr id="114714" name="WordArt 26"/>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8</a:t>
            </a:r>
          </a:p>
        </p:txBody>
      </p:sp>
      <p:sp>
        <p:nvSpPr>
          <p:cNvPr id="114715" name="WordArt 27"/>
          <p:cNvSpPr>
            <a:spLocks noChangeArrowheads="1" noChangeShapeType="1" noTextEdit="1"/>
          </p:cNvSpPr>
          <p:nvPr/>
        </p:nvSpPr>
        <p:spPr bwMode="auto">
          <a:xfrm>
            <a:off x="7772400" y="56388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9</a:t>
            </a:r>
          </a:p>
        </p:txBody>
      </p:sp>
      <p:sp>
        <p:nvSpPr>
          <p:cNvPr id="114716" name="WordArt 28"/>
          <p:cNvSpPr>
            <a:spLocks noChangeArrowheads="1" noChangeShapeType="1" noTextEdit="1"/>
          </p:cNvSpPr>
          <p:nvPr/>
        </p:nvSpPr>
        <p:spPr bwMode="auto">
          <a:xfrm>
            <a:off x="7467600" y="5638800"/>
            <a:ext cx="1066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99FF"/>
                    </a:gs>
                    <a:gs pos="100000">
                      <a:srgbClr val="FF0066"/>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HẾT GIỜ</a:t>
            </a:r>
          </a:p>
        </p:txBody>
      </p:sp>
      <p:sp>
        <p:nvSpPr>
          <p:cNvPr id="114717" name="Text Box 29"/>
          <p:cNvSpPr txBox="1">
            <a:spLocks noChangeArrowheads="1"/>
          </p:cNvSpPr>
          <p:nvPr/>
        </p:nvSpPr>
        <p:spPr bwMode="auto">
          <a:xfrm>
            <a:off x="2590800" y="5105400"/>
            <a:ext cx="365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Đáp </a:t>
            </a:r>
            <a:r>
              <a:rPr lang="en-US" altLang="en-US" b="1" smtClean="0">
                <a:solidFill>
                  <a:srgbClr val="0000FF"/>
                </a:solidFill>
                <a:latin typeface="Times New Roman" panose="02020603050405020304" pitchFamily="18" charset="0"/>
                <a:cs typeface="Times New Roman" panose="02020603050405020304" pitchFamily="18" charset="0"/>
              </a:rPr>
              <a:t>án: </a:t>
            </a:r>
            <a:r>
              <a:rPr lang="en-US" altLang="en-US" b="1">
                <a:solidFill>
                  <a:srgbClr val="0000FF"/>
                </a:solidFill>
                <a:latin typeface="Times New Roman" panose="02020603050405020304" pitchFamily="18" charset="0"/>
                <a:cs typeface="Times New Roman" panose="02020603050405020304" pitchFamily="18" charset="0"/>
              </a:rPr>
              <a:t>1428</a:t>
            </a:r>
          </a:p>
        </p:txBody>
      </p:sp>
      <p:sp>
        <p:nvSpPr>
          <p:cNvPr id="28689" name="Text Box 30"/>
          <p:cNvSpPr txBox="1">
            <a:spLocks noChangeArrowheads="1"/>
          </p:cNvSpPr>
          <p:nvPr/>
        </p:nvSpPr>
        <p:spPr bwMode="auto">
          <a:xfrm>
            <a:off x="1219200" y="29718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Lê Lợi lên ngôi Hoàng đế năm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4707"/>
                                        </p:tgtEl>
                                        <p:attrNameLst>
                                          <p:attrName>style.visibility</p:attrName>
                                        </p:attrNameLst>
                                      </p:cBhvr>
                                      <p:to>
                                        <p:strVal val="visible"/>
                                      </p:to>
                                    </p:set>
                                    <p:animEffect transition="in" filter="box(in)">
                                      <p:cBhvr>
                                        <p:cTn id="7" dur="700"/>
                                        <p:tgtEl>
                                          <p:spTgt spid="114707"/>
                                        </p:tgtEl>
                                      </p:cBhvr>
                                    </p:animEffect>
                                  </p:childTnLst>
                                </p:cTn>
                              </p:par>
                            </p:childTnLst>
                          </p:cTn>
                        </p:par>
                        <p:par>
                          <p:cTn id="8" fill="hold" nodeType="afterGroup">
                            <p:stCondLst>
                              <p:cond delay="700"/>
                            </p:stCondLst>
                            <p:childTnLst>
                              <p:par>
                                <p:cTn id="9" presetID="4" presetClass="exit" presetSubtype="16" fill="hold" nodeType="afterEffect">
                                  <p:stCondLst>
                                    <p:cond delay="0"/>
                                  </p:stCondLst>
                                  <p:childTnLst>
                                    <p:animEffect transition="out" filter="box(in)">
                                      <p:cBhvr>
                                        <p:cTn id="10" dur="700"/>
                                        <p:tgtEl>
                                          <p:spTgt spid="114707"/>
                                        </p:tgtEl>
                                      </p:cBhvr>
                                    </p:animEffect>
                                    <p:set>
                                      <p:cBhvr>
                                        <p:cTn id="11" dur="1" fill="hold">
                                          <p:stCondLst>
                                            <p:cond delay="699"/>
                                          </p:stCondLst>
                                        </p:cTn>
                                        <p:tgtEl>
                                          <p:spTgt spid="11470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nodeType="afterGroup">
                            <p:stCondLst>
                              <p:cond delay="1400"/>
                            </p:stCondLst>
                            <p:childTnLst>
                              <p:par>
                                <p:cTn id="13" presetID="4" presetClass="entr" presetSubtype="16" fill="hold" nodeType="afterEffect">
                                  <p:stCondLst>
                                    <p:cond delay="0"/>
                                  </p:stCondLst>
                                  <p:childTnLst>
                                    <p:set>
                                      <p:cBhvr>
                                        <p:cTn id="14" dur="1" fill="hold">
                                          <p:stCondLst>
                                            <p:cond delay="0"/>
                                          </p:stCondLst>
                                        </p:cTn>
                                        <p:tgtEl>
                                          <p:spTgt spid="114708"/>
                                        </p:tgtEl>
                                        <p:attrNameLst>
                                          <p:attrName>style.visibility</p:attrName>
                                        </p:attrNameLst>
                                      </p:cBhvr>
                                      <p:to>
                                        <p:strVal val="visible"/>
                                      </p:to>
                                    </p:set>
                                    <p:animEffect transition="in" filter="box(in)">
                                      <p:cBhvr>
                                        <p:cTn id="15" dur="700"/>
                                        <p:tgtEl>
                                          <p:spTgt spid="114708"/>
                                        </p:tgtEl>
                                      </p:cBhvr>
                                    </p:animEffect>
                                  </p:childTnLst>
                                </p:cTn>
                              </p:par>
                            </p:childTnLst>
                          </p:cTn>
                        </p:par>
                        <p:par>
                          <p:cTn id="16" fill="hold" nodeType="afterGroup">
                            <p:stCondLst>
                              <p:cond delay="2100"/>
                            </p:stCondLst>
                            <p:childTnLst>
                              <p:par>
                                <p:cTn id="17" presetID="4" presetClass="exit" presetSubtype="16" fill="hold" nodeType="afterEffect">
                                  <p:stCondLst>
                                    <p:cond delay="0"/>
                                  </p:stCondLst>
                                  <p:childTnLst>
                                    <p:animEffect transition="out" filter="box(in)">
                                      <p:cBhvr>
                                        <p:cTn id="18" dur="700"/>
                                        <p:tgtEl>
                                          <p:spTgt spid="114708"/>
                                        </p:tgtEl>
                                      </p:cBhvr>
                                    </p:animEffect>
                                    <p:set>
                                      <p:cBhvr>
                                        <p:cTn id="19" dur="1" fill="hold">
                                          <p:stCondLst>
                                            <p:cond delay="699"/>
                                          </p:stCondLst>
                                        </p:cTn>
                                        <p:tgtEl>
                                          <p:spTgt spid="11470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nodeType="afterGroup">
                            <p:stCondLst>
                              <p:cond delay="2800"/>
                            </p:stCondLst>
                            <p:childTnLst>
                              <p:par>
                                <p:cTn id="21" presetID="4" presetClass="entr" presetSubtype="16" fill="hold" nodeType="afterEffect">
                                  <p:stCondLst>
                                    <p:cond delay="0"/>
                                  </p:stCondLst>
                                  <p:childTnLst>
                                    <p:set>
                                      <p:cBhvr>
                                        <p:cTn id="22" dur="1" fill="hold">
                                          <p:stCondLst>
                                            <p:cond delay="0"/>
                                          </p:stCondLst>
                                        </p:cTn>
                                        <p:tgtEl>
                                          <p:spTgt spid="114709"/>
                                        </p:tgtEl>
                                        <p:attrNameLst>
                                          <p:attrName>style.visibility</p:attrName>
                                        </p:attrNameLst>
                                      </p:cBhvr>
                                      <p:to>
                                        <p:strVal val="visible"/>
                                      </p:to>
                                    </p:set>
                                    <p:animEffect transition="in" filter="box(in)">
                                      <p:cBhvr>
                                        <p:cTn id="23" dur="700"/>
                                        <p:tgtEl>
                                          <p:spTgt spid="114709"/>
                                        </p:tgtEl>
                                      </p:cBhvr>
                                    </p:animEffect>
                                  </p:childTnLst>
                                </p:cTn>
                              </p:par>
                            </p:childTnLst>
                          </p:cTn>
                        </p:par>
                        <p:par>
                          <p:cTn id="24" fill="hold" nodeType="afterGroup">
                            <p:stCondLst>
                              <p:cond delay="3500"/>
                            </p:stCondLst>
                            <p:childTnLst>
                              <p:par>
                                <p:cTn id="25" presetID="4" presetClass="exit" presetSubtype="16" fill="hold" nodeType="afterEffect">
                                  <p:stCondLst>
                                    <p:cond delay="0"/>
                                  </p:stCondLst>
                                  <p:childTnLst>
                                    <p:animEffect transition="out" filter="box(in)">
                                      <p:cBhvr>
                                        <p:cTn id="26" dur="700"/>
                                        <p:tgtEl>
                                          <p:spTgt spid="114709"/>
                                        </p:tgtEl>
                                      </p:cBhvr>
                                    </p:animEffect>
                                    <p:set>
                                      <p:cBhvr>
                                        <p:cTn id="27" dur="1" fill="hold">
                                          <p:stCondLst>
                                            <p:cond delay="699"/>
                                          </p:stCondLst>
                                        </p:cTn>
                                        <p:tgtEl>
                                          <p:spTgt spid="11470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nodeType="afterGroup">
                            <p:stCondLst>
                              <p:cond delay="4200"/>
                            </p:stCondLst>
                            <p:childTnLst>
                              <p:par>
                                <p:cTn id="29" presetID="4" presetClass="entr" presetSubtype="16" fill="hold" nodeType="afterEffect">
                                  <p:stCondLst>
                                    <p:cond delay="0"/>
                                  </p:stCondLst>
                                  <p:childTnLst>
                                    <p:set>
                                      <p:cBhvr>
                                        <p:cTn id="30" dur="1" fill="hold">
                                          <p:stCondLst>
                                            <p:cond delay="0"/>
                                          </p:stCondLst>
                                        </p:cTn>
                                        <p:tgtEl>
                                          <p:spTgt spid="114710"/>
                                        </p:tgtEl>
                                        <p:attrNameLst>
                                          <p:attrName>style.visibility</p:attrName>
                                        </p:attrNameLst>
                                      </p:cBhvr>
                                      <p:to>
                                        <p:strVal val="visible"/>
                                      </p:to>
                                    </p:set>
                                    <p:animEffect transition="in" filter="box(in)">
                                      <p:cBhvr>
                                        <p:cTn id="31" dur="700"/>
                                        <p:tgtEl>
                                          <p:spTgt spid="114710"/>
                                        </p:tgtEl>
                                      </p:cBhvr>
                                    </p:animEffect>
                                  </p:childTnLst>
                                </p:cTn>
                              </p:par>
                            </p:childTnLst>
                          </p:cTn>
                        </p:par>
                        <p:par>
                          <p:cTn id="32" fill="hold" nodeType="afterGroup">
                            <p:stCondLst>
                              <p:cond delay="4900"/>
                            </p:stCondLst>
                            <p:childTnLst>
                              <p:par>
                                <p:cTn id="33" presetID="4" presetClass="exit" presetSubtype="16" fill="hold" nodeType="afterEffect">
                                  <p:stCondLst>
                                    <p:cond delay="0"/>
                                  </p:stCondLst>
                                  <p:childTnLst>
                                    <p:animEffect transition="out" filter="box(in)">
                                      <p:cBhvr>
                                        <p:cTn id="34" dur="700"/>
                                        <p:tgtEl>
                                          <p:spTgt spid="114710"/>
                                        </p:tgtEl>
                                      </p:cBhvr>
                                    </p:animEffect>
                                    <p:set>
                                      <p:cBhvr>
                                        <p:cTn id="35" dur="1" fill="hold">
                                          <p:stCondLst>
                                            <p:cond delay="699"/>
                                          </p:stCondLst>
                                        </p:cTn>
                                        <p:tgtEl>
                                          <p:spTgt spid="1147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nodeType="afterGroup">
                            <p:stCondLst>
                              <p:cond delay="5600"/>
                            </p:stCondLst>
                            <p:childTnLst>
                              <p:par>
                                <p:cTn id="37" presetID="4" presetClass="entr" presetSubtype="16" fill="hold" nodeType="afterEffect">
                                  <p:stCondLst>
                                    <p:cond delay="0"/>
                                  </p:stCondLst>
                                  <p:childTnLst>
                                    <p:set>
                                      <p:cBhvr>
                                        <p:cTn id="38" dur="1" fill="hold">
                                          <p:stCondLst>
                                            <p:cond delay="0"/>
                                          </p:stCondLst>
                                        </p:cTn>
                                        <p:tgtEl>
                                          <p:spTgt spid="114711"/>
                                        </p:tgtEl>
                                        <p:attrNameLst>
                                          <p:attrName>style.visibility</p:attrName>
                                        </p:attrNameLst>
                                      </p:cBhvr>
                                      <p:to>
                                        <p:strVal val="visible"/>
                                      </p:to>
                                    </p:set>
                                    <p:animEffect transition="in" filter="box(in)">
                                      <p:cBhvr>
                                        <p:cTn id="39" dur="700"/>
                                        <p:tgtEl>
                                          <p:spTgt spid="114711"/>
                                        </p:tgtEl>
                                      </p:cBhvr>
                                    </p:animEffect>
                                  </p:childTnLst>
                                </p:cTn>
                              </p:par>
                            </p:childTnLst>
                          </p:cTn>
                        </p:par>
                        <p:par>
                          <p:cTn id="40" fill="hold" nodeType="afterGroup">
                            <p:stCondLst>
                              <p:cond delay="6300"/>
                            </p:stCondLst>
                            <p:childTnLst>
                              <p:par>
                                <p:cTn id="41" presetID="4" presetClass="exit" presetSubtype="16" fill="hold" nodeType="afterEffect">
                                  <p:stCondLst>
                                    <p:cond delay="0"/>
                                  </p:stCondLst>
                                  <p:childTnLst>
                                    <p:animEffect transition="out" filter="box(in)">
                                      <p:cBhvr>
                                        <p:cTn id="42" dur="700"/>
                                        <p:tgtEl>
                                          <p:spTgt spid="114711"/>
                                        </p:tgtEl>
                                      </p:cBhvr>
                                    </p:animEffect>
                                    <p:set>
                                      <p:cBhvr>
                                        <p:cTn id="43" dur="1" fill="hold">
                                          <p:stCondLst>
                                            <p:cond delay="699"/>
                                          </p:stCondLst>
                                        </p:cTn>
                                        <p:tgtEl>
                                          <p:spTgt spid="1147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nodeType="afterGroup">
                            <p:stCondLst>
                              <p:cond delay="7000"/>
                            </p:stCondLst>
                            <p:childTnLst>
                              <p:par>
                                <p:cTn id="45" presetID="4" presetClass="entr" presetSubtype="16" fill="hold" nodeType="afterEffect">
                                  <p:stCondLst>
                                    <p:cond delay="0"/>
                                  </p:stCondLst>
                                  <p:childTnLst>
                                    <p:set>
                                      <p:cBhvr>
                                        <p:cTn id="46" dur="1" fill="hold">
                                          <p:stCondLst>
                                            <p:cond delay="0"/>
                                          </p:stCondLst>
                                        </p:cTn>
                                        <p:tgtEl>
                                          <p:spTgt spid="114712"/>
                                        </p:tgtEl>
                                        <p:attrNameLst>
                                          <p:attrName>style.visibility</p:attrName>
                                        </p:attrNameLst>
                                      </p:cBhvr>
                                      <p:to>
                                        <p:strVal val="visible"/>
                                      </p:to>
                                    </p:set>
                                    <p:animEffect transition="in" filter="box(in)">
                                      <p:cBhvr>
                                        <p:cTn id="47" dur="700"/>
                                        <p:tgtEl>
                                          <p:spTgt spid="114712"/>
                                        </p:tgtEl>
                                      </p:cBhvr>
                                    </p:animEffect>
                                  </p:childTnLst>
                                </p:cTn>
                              </p:par>
                            </p:childTnLst>
                          </p:cTn>
                        </p:par>
                        <p:par>
                          <p:cTn id="48" fill="hold" nodeType="afterGroup">
                            <p:stCondLst>
                              <p:cond delay="7700"/>
                            </p:stCondLst>
                            <p:childTnLst>
                              <p:par>
                                <p:cTn id="49" presetID="4" presetClass="exit" presetSubtype="16" fill="hold" nodeType="afterEffect">
                                  <p:stCondLst>
                                    <p:cond delay="0"/>
                                  </p:stCondLst>
                                  <p:childTnLst>
                                    <p:animEffect transition="out" filter="box(in)">
                                      <p:cBhvr>
                                        <p:cTn id="50" dur="700"/>
                                        <p:tgtEl>
                                          <p:spTgt spid="114712"/>
                                        </p:tgtEl>
                                      </p:cBhvr>
                                    </p:animEffect>
                                    <p:set>
                                      <p:cBhvr>
                                        <p:cTn id="51" dur="1" fill="hold">
                                          <p:stCondLst>
                                            <p:cond delay="699"/>
                                          </p:stCondLst>
                                        </p:cTn>
                                        <p:tgtEl>
                                          <p:spTgt spid="11471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8400"/>
                            </p:stCondLst>
                            <p:childTnLst>
                              <p:par>
                                <p:cTn id="53" presetID="4" presetClass="entr" presetSubtype="16" fill="hold" nodeType="afterEffect">
                                  <p:stCondLst>
                                    <p:cond delay="0"/>
                                  </p:stCondLst>
                                  <p:childTnLst>
                                    <p:set>
                                      <p:cBhvr>
                                        <p:cTn id="54" dur="1" fill="hold">
                                          <p:stCondLst>
                                            <p:cond delay="0"/>
                                          </p:stCondLst>
                                        </p:cTn>
                                        <p:tgtEl>
                                          <p:spTgt spid="114713"/>
                                        </p:tgtEl>
                                        <p:attrNameLst>
                                          <p:attrName>style.visibility</p:attrName>
                                        </p:attrNameLst>
                                      </p:cBhvr>
                                      <p:to>
                                        <p:strVal val="visible"/>
                                      </p:to>
                                    </p:set>
                                    <p:animEffect transition="in" filter="box(in)">
                                      <p:cBhvr>
                                        <p:cTn id="55" dur="700"/>
                                        <p:tgtEl>
                                          <p:spTgt spid="114713"/>
                                        </p:tgtEl>
                                      </p:cBhvr>
                                    </p:animEffect>
                                  </p:childTnLst>
                                </p:cTn>
                              </p:par>
                            </p:childTnLst>
                          </p:cTn>
                        </p:par>
                        <p:par>
                          <p:cTn id="56" fill="hold" nodeType="afterGroup">
                            <p:stCondLst>
                              <p:cond delay="9100"/>
                            </p:stCondLst>
                            <p:childTnLst>
                              <p:par>
                                <p:cTn id="57" presetID="4" presetClass="exit" presetSubtype="16" fill="hold" nodeType="afterEffect">
                                  <p:stCondLst>
                                    <p:cond delay="0"/>
                                  </p:stCondLst>
                                  <p:childTnLst>
                                    <p:animEffect transition="out" filter="box(in)">
                                      <p:cBhvr>
                                        <p:cTn id="58" dur="700"/>
                                        <p:tgtEl>
                                          <p:spTgt spid="114713"/>
                                        </p:tgtEl>
                                      </p:cBhvr>
                                    </p:animEffect>
                                    <p:set>
                                      <p:cBhvr>
                                        <p:cTn id="59" dur="1" fill="hold">
                                          <p:stCondLst>
                                            <p:cond delay="699"/>
                                          </p:stCondLst>
                                        </p:cTn>
                                        <p:tgtEl>
                                          <p:spTgt spid="11471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9800"/>
                            </p:stCondLst>
                            <p:childTnLst>
                              <p:par>
                                <p:cTn id="61" presetID="4" presetClass="entr" presetSubtype="16" fill="hold" nodeType="afterEffect">
                                  <p:stCondLst>
                                    <p:cond delay="0"/>
                                  </p:stCondLst>
                                  <p:childTnLst>
                                    <p:set>
                                      <p:cBhvr>
                                        <p:cTn id="62" dur="1" fill="hold">
                                          <p:stCondLst>
                                            <p:cond delay="0"/>
                                          </p:stCondLst>
                                        </p:cTn>
                                        <p:tgtEl>
                                          <p:spTgt spid="114714"/>
                                        </p:tgtEl>
                                        <p:attrNameLst>
                                          <p:attrName>style.visibility</p:attrName>
                                        </p:attrNameLst>
                                      </p:cBhvr>
                                      <p:to>
                                        <p:strVal val="visible"/>
                                      </p:to>
                                    </p:set>
                                    <p:animEffect transition="in" filter="box(in)">
                                      <p:cBhvr>
                                        <p:cTn id="63" dur="700"/>
                                        <p:tgtEl>
                                          <p:spTgt spid="114714"/>
                                        </p:tgtEl>
                                      </p:cBhvr>
                                    </p:animEffect>
                                  </p:childTnLst>
                                </p:cTn>
                              </p:par>
                            </p:childTnLst>
                          </p:cTn>
                        </p:par>
                        <p:par>
                          <p:cTn id="64" fill="hold" nodeType="afterGroup">
                            <p:stCondLst>
                              <p:cond delay="10500"/>
                            </p:stCondLst>
                            <p:childTnLst>
                              <p:par>
                                <p:cTn id="65" presetID="4" presetClass="exit" presetSubtype="16" fill="hold" nodeType="afterEffect">
                                  <p:stCondLst>
                                    <p:cond delay="0"/>
                                  </p:stCondLst>
                                  <p:childTnLst>
                                    <p:animEffect transition="out" filter="box(in)">
                                      <p:cBhvr>
                                        <p:cTn id="66" dur="700"/>
                                        <p:tgtEl>
                                          <p:spTgt spid="114714"/>
                                        </p:tgtEl>
                                      </p:cBhvr>
                                    </p:animEffect>
                                    <p:set>
                                      <p:cBhvr>
                                        <p:cTn id="67" dur="1" fill="hold">
                                          <p:stCondLst>
                                            <p:cond delay="699"/>
                                          </p:stCondLst>
                                        </p:cTn>
                                        <p:tgtEl>
                                          <p:spTgt spid="114714"/>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11200"/>
                            </p:stCondLst>
                            <p:childTnLst>
                              <p:par>
                                <p:cTn id="69" presetID="4" presetClass="entr" presetSubtype="16" fill="hold" nodeType="afterEffect">
                                  <p:stCondLst>
                                    <p:cond delay="0"/>
                                  </p:stCondLst>
                                  <p:childTnLst>
                                    <p:set>
                                      <p:cBhvr>
                                        <p:cTn id="70" dur="1" fill="hold">
                                          <p:stCondLst>
                                            <p:cond delay="0"/>
                                          </p:stCondLst>
                                        </p:cTn>
                                        <p:tgtEl>
                                          <p:spTgt spid="114715"/>
                                        </p:tgtEl>
                                        <p:attrNameLst>
                                          <p:attrName>style.visibility</p:attrName>
                                        </p:attrNameLst>
                                      </p:cBhvr>
                                      <p:to>
                                        <p:strVal val="visible"/>
                                      </p:to>
                                    </p:set>
                                    <p:animEffect transition="in" filter="box(in)">
                                      <p:cBhvr>
                                        <p:cTn id="71" dur="700"/>
                                        <p:tgtEl>
                                          <p:spTgt spid="114715"/>
                                        </p:tgtEl>
                                      </p:cBhvr>
                                    </p:animEffect>
                                  </p:childTnLst>
                                </p:cTn>
                              </p:par>
                            </p:childTnLst>
                          </p:cTn>
                        </p:par>
                        <p:par>
                          <p:cTn id="72" fill="hold" nodeType="afterGroup">
                            <p:stCondLst>
                              <p:cond delay="11900"/>
                            </p:stCondLst>
                            <p:childTnLst>
                              <p:par>
                                <p:cTn id="73" presetID="4" presetClass="exit" presetSubtype="16" fill="hold" nodeType="afterEffect">
                                  <p:stCondLst>
                                    <p:cond delay="0"/>
                                  </p:stCondLst>
                                  <p:childTnLst>
                                    <p:animEffect transition="out" filter="box(in)">
                                      <p:cBhvr>
                                        <p:cTn id="74" dur="700"/>
                                        <p:tgtEl>
                                          <p:spTgt spid="114715"/>
                                        </p:tgtEl>
                                      </p:cBhvr>
                                    </p:animEffect>
                                    <p:set>
                                      <p:cBhvr>
                                        <p:cTn id="75" dur="1" fill="hold">
                                          <p:stCondLst>
                                            <p:cond delay="699"/>
                                          </p:stCondLst>
                                        </p:cTn>
                                        <p:tgtEl>
                                          <p:spTgt spid="114715"/>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2600"/>
                            </p:stCondLst>
                            <p:childTnLst>
                              <p:par>
                                <p:cTn id="77" presetID="8" presetClass="entr" presetSubtype="16" fill="hold" nodeType="afterEffect">
                                  <p:stCondLst>
                                    <p:cond delay="0"/>
                                  </p:stCondLst>
                                  <p:childTnLst>
                                    <p:set>
                                      <p:cBhvr>
                                        <p:cTn id="78" dur="1" fill="hold">
                                          <p:stCondLst>
                                            <p:cond delay="0"/>
                                          </p:stCondLst>
                                        </p:cTn>
                                        <p:tgtEl>
                                          <p:spTgt spid="114716"/>
                                        </p:tgtEl>
                                        <p:attrNameLst>
                                          <p:attrName>style.visibility</p:attrName>
                                        </p:attrNameLst>
                                      </p:cBhvr>
                                      <p:to>
                                        <p:strVal val="visible"/>
                                      </p:to>
                                    </p:set>
                                    <p:animEffect transition="in" filter="diamond(in)">
                                      <p:cBhvr>
                                        <p:cTn id="79" dur="2000"/>
                                        <p:tgtEl>
                                          <p:spTgt spid="114716"/>
                                        </p:tgtEl>
                                      </p:cBhvr>
                                    </p:animEffect>
                                  </p:childTnLst>
                                  <p:subTnLst>
                                    <p:audio>
                                      <p:cMediaNode>
                                        <p:cTn display="0" masterRel="sameClick">
                                          <p:stCondLst>
                                            <p:cond evt="begin" delay="0">
                                              <p:tn val="77"/>
                                            </p:cond>
                                          </p:stCondLst>
                                          <p:endCondLst>
                                            <p:cond evt="onStopAudio" delay="0">
                                              <p:tgtEl>
                                                <p:sldTgt/>
                                              </p:tgtEl>
                                            </p:cond>
                                          </p:endCondLst>
                                        </p:cTn>
                                        <p:tgtEl>
                                          <p:sndTgt r:embed="rId3" name="ringin.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14717"/>
                                        </p:tgtEl>
                                        <p:attrNameLst>
                                          <p:attrName>style.visibility</p:attrName>
                                        </p:attrNameLst>
                                      </p:cBhvr>
                                      <p:to>
                                        <p:strVal val="visible"/>
                                      </p:to>
                                    </p:set>
                                    <p:animEffect transition="in" filter="blinds(horizontal)">
                                      <p:cBhvr>
                                        <p:cTn id="84" dur="500"/>
                                        <p:tgtEl>
                                          <p:spTgt spid="114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981200"/>
            <a:ext cx="8763000" cy="2895600"/>
            <a:chOff x="-223" y="144"/>
            <a:chExt cx="5839" cy="3744"/>
          </a:xfrm>
        </p:grpSpPr>
        <p:grpSp>
          <p:nvGrpSpPr>
            <p:cNvPr id="29714" name="Group 3"/>
            <p:cNvGrpSpPr>
              <a:grpSpLocks/>
            </p:cNvGrpSpPr>
            <p:nvPr/>
          </p:nvGrpSpPr>
          <p:grpSpPr bwMode="auto">
            <a:xfrm>
              <a:off x="240" y="144"/>
              <a:ext cx="5376" cy="3744"/>
              <a:chOff x="240" y="288"/>
              <a:chExt cx="5376" cy="3744"/>
            </a:xfrm>
          </p:grpSpPr>
          <p:grpSp>
            <p:nvGrpSpPr>
              <p:cNvPr id="29718" name="Group 4"/>
              <p:cNvGrpSpPr>
                <a:grpSpLocks/>
              </p:cNvGrpSpPr>
              <p:nvPr/>
            </p:nvGrpSpPr>
            <p:grpSpPr bwMode="auto">
              <a:xfrm>
                <a:off x="240" y="288"/>
                <a:ext cx="5376" cy="3744"/>
                <a:chOff x="192" y="576"/>
                <a:chExt cx="5376" cy="3744"/>
              </a:xfrm>
            </p:grpSpPr>
            <p:sp>
              <p:nvSpPr>
                <p:cNvPr id="29720" name="AutoShape 5"/>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9900"/>
                    </a:solidFill>
                    <a:latin typeface="Times New Roman" panose="02020603050405020304" pitchFamily="18" charset="0"/>
                    <a:cs typeface="Times New Roman" panose="02020603050405020304" pitchFamily="18" charset="0"/>
                  </a:endParaRPr>
                </a:p>
              </p:txBody>
            </p:sp>
            <p:sp>
              <p:nvSpPr>
                <p:cNvPr id="29721" name="AutoShape 6" descr="J0309705"/>
                <p:cNvSpPr>
                  <a:spLocks noChangeArrowheads="1"/>
                </p:cNvSpPr>
                <p:nvPr/>
              </p:nvSpPr>
              <p:spPr bwMode="auto">
                <a:xfrm>
                  <a:off x="228" y="622"/>
                  <a:ext cx="200" cy="3498"/>
                </a:xfrm>
                <a:prstGeom prst="flowChartTerminator">
                  <a:avLst/>
                </a:prstGeom>
                <a:blipFill dpi="0" rotWithShape="1">
                  <a:blip r:embed="rId4"/>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9722" name="AutoShape 7" descr="J0309705"/>
                <p:cNvSpPr>
                  <a:spLocks noChangeArrowheads="1"/>
                </p:cNvSpPr>
                <p:nvPr/>
              </p:nvSpPr>
              <p:spPr bwMode="auto">
                <a:xfrm>
                  <a:off x="5301" y="722"/>
                  <a:ext cx="200" cy="3498"/>
                </a:xfrm>
                <a:prstGeom prst="flowChartTerminator">
                  <a:avLst/>
                </a:prstGeom>
                <a:blipFill dpi="0" rotWithShape="1">
                  <a:blip r:embed="rId4"/>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9723" name="AutoShape 8" descr="J0309705"/>
                <p:cNvSpPr>
                  <a:spLocks noChangeArrowheads="1"/>
                </p:cNvSpPr>
                <p:nvPr/>
              </p:nvSpPr>
              <p:spPr bwMode="auto">
                <a:xfrm>
                  <a:off x="192" y="603"/>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9724" name="AutoShape 9" descr="J0309705"/>
                <p:cNvSpPr>
                  <a:spLocks noChangeArrowheads="1"/>
                </p:cNvSpPr>
                <p:nvPr/>
              </p:nvSpPr>
              <p:spPr bwMode="auto">
                <a:xfrm>
                  <a:off x="5301" y="576"/>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9725" name="AutoShape 10" descr="J0309705"/>
                <p:cNvSpPr>
                  <a:spLocks noChangeArrowheads="1"/>
                </p:cNvSpPr>
                <p:nvPr/>
              </p:nvSpPr>
              <p:spPr bwMode="auto">
                <a:xfrm>
                  <a:off x="228" y="3920"/>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29726" name="AutoShape 11" descr="J0309705"/>
                <p:cNvSpPr>
                  <a:spLocks noChangeArrowheads="1"/>
                </p:cNvSpPr>
                <p:nvPr/>
              </p:nvSpPr>
              <p:spPr bwMode="auto">
                <a:xfrm>
                  <a:off x="5270" y="3839"/>
                  <a:ext cx="267" cy="400"/>
                </a:xfrm>
                <a:prstGeom prst="flowChartConnector">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pic>
            <p:nvPicPr>
              <p:cNvPr id="29719" name="Picture 12" descr="PH02738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15" name="Group 13"/>
            <p:cNvGrpSpPr>
              <a:grpSpLocks/>
            </p:cNvGrpSpPr>
            <p:nvPr/>
          </p:nvGrpSpPr>
          <p:grpSpPr bwMode="auto">
            <a:xfrm rot="-666890">
              <a:off x="-223" y="192"/>
              <a:ext cx="1135" cy="940"/>
              <a:chOff x="1457" y="2064"/>
              <a:chExt cx="1135" cy="940"/>
            </a:xfrm>
          </p:grpSpPr>
          <p:pic>
            <p:nvPicPr>
              <p:cNvPr id="29716" name="Picture 14" descr="SO00382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7" name="Oval 15"/>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grpSp>
      <p:sp>
        <p:nvSpPr>
          <p:cNvPr id="113680" name="Rectangle 16"/>
          <p:cNvSpPr>
            <a:spLocks noChangeArrowheads="1"/>
          </p:cNvSpPr>
          <p:nvPr/>
        </p:nvSpPr>
        <p:spPr bwMode="auto">
          <a:xfrm>
            <a:off x="6096000" y="2209800"/>
            <a:ext cx="1371600" cy="519113"/>
          </a:xfrm>
          <a:prstGeom prst="rect">
            <a:avLst/>
          </a:prstGeom>
          <a:noFill/>
          <a:ln w="9525">
            <a:noFill/>
            <a:miter lim="800000"/>
            <a:headEnd/>
            <a:tailEnd/>
          </a:ln>
          <a:effectLst/>
        </p:spPr>
        <p:txBody>
          <a:bodyPr>
            <a:spAutoFit/>
          </a:bodyPr>
          <a:lstStyle/>
          <a:p>
            <a:pPr>
              <a:defRPr/>
            </a:pPr>
            <a:r>
              <a:rPr lang="en-US" sz="2800" b="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Câu 4:</a:t>
            </a:r>
          </a:p>
        </p:txBody>
      </p:sp>
      <p:pic>
        <p:nvPicPr>
          <p:cNvPr id="29700" name="Picture 17" descr="AG00040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66610">
            <a:off x="5786438" y="5846763"/>
            <a:ext cx="84296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Oval 18"/>
          <p:cNvSpPr>
            <a:spLocks noChangeArrowheads="1"/>
          </p:cNvSpPr>
          <p:nvPr/>
        </p:nvSpPr>
        <p:spPr bwMode="auto">
          <a:xfrm>
            <a:off x="7162800" y="5105400"/>
            <a:ext cx="1524000" cy="17526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9600">
              <a:solidFill>
                <a:srgbClr val="FF3300"/>
              </a:solidFill>
              <a:latin typeface="Times New Roman" panose="02020603050405020304" pitchFamily="18" charset="0"/>
              <a:cs typeface="Times New Roman" panose="02020603050405020304" pitchFamily="18" charset="0"/>
            </a:endParaRPr>
          </a:p>
        </p:txBody>
      </p:sp>
      <p:sp>
        <p:nvSpPr>
          <p:cNvPr id="113683" name="WordArt 19"/>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1</a:t>
            </a:r>
          </a:p>
        </p:txBody>
      </p:sp>
      <p:sp>
        <p:nvSpPr>
          <p:cNvPr id="113684" name="WordArt 20"/>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2</a:t>
            </a:r>
          </a:p>
        </p:txBody>
      </p:sp>
      <p:sp>
        <p:nvSpPr>
          <p:cNvPr id="113685" name="WordArt 21"/>
          <p:cNvSpPr>
            <a:spLocks noChangeArrowheads="1" noChangeShapeType="1" noTextEdit="1"/>
          </p:cNvSpPr>
          <p:nvPr/>
        </p:nvSpPr>
        <p:spPr bwMode="auto">
          <a:xfrm>
            <a:off x="76200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3</a:t>
            </a:r>
          </a:p>
        </p:txBody>
      </p:sp>
      <p:sp>
        <p:nvSpPr>
          <p:cNvPr id="113686" name="WordArt 22"/>
          <p:cNvSpPr>
            <a:spLocks noChangeArrowheads="1" noChangeShapeType="1" noTextEdit="1"/>
          </p:cNvSpPr>
          <p:nvPr/>
        </p:nvSpPr>
        <p:spPr bwMode="auto">
          <a:xfrm>
            <a:off x="76200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4</a:t>
            </a:r>
          </a:p>
        </p:txBody>
      </p:sp>
      <p:sp>
        <p:nvSpPr>
          <p:cNvPr id="113687" name="WordArt 23"/>
          <p:cNvSpPr>
            <a:spLocks noChangeArrowheads="1" noChangeShapeType="1" noTextEdit="1"/>
          </p:cNvSpPr>
          <p:nvPr/>
        </p:nvSpPr>
        <p:spPr bwMode="auto">
          <a:xfrm>
            <a:off x="78486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5</a:t>
            </a:r>
          </a:p>
        </p:txBody>
      </p:sp>
      <p:sp>
        <p:nvSpPr>
          <p:cNvPr id="113688" name="WordArt 24"/>
          <p:cNvSpPr>
            <a:spLocks noChangeArrowheads="1" noChangeShapeType="1" noTextEdit="1"/>
          </p:cNvSpPr>
          <p:nvPr/>
        </p:nvSpPr>
        <p:spPr bwMode="auto">
          <a:xfrm>
            <a:off x="77724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6</a:t>
            </a:r>
          </a:p>
        </p:txBody>
      </p:sp>
      <p:sp>
        <p:nvSpPr>
          <p:cNvPr id="113689" name="WordArt 25"/>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7</a:t>
            </a:r>
          </a:p>
        </p:txBody>
      </p:sp>
      <p:sp>
        <p:nvSpPr>
          <p:cNvPr id="113690" name="WordArt 26"/>
          <p:cNvSpPr>
            <a:spLocks noChangeArrowheads="1" noChangeShapeType="1" noTextEdit="1"/>
          </p:cNvSpPr>
          <p:nvPr/>
        </p:nvSpPr>
        <p:spPr bwMode="auto">
          <a:xfrm>
            <a:off x="7696200" y="55626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8</a:t>
            </a:r>
          </a:p>
        </p:txBody>
      </p:sp>
      <p:sp>
        <p:nvSpPr>
          <p:cNvPr id="113691" name="WordArt 27"/>
          <p:cNvSpPr>
            <a:spLocks noChangeArrowheads="1" noChangeShapeType="1" noTextEdit="1"/>
          </p:cNvSpPr>
          <p:nvPr/>
        </p:nvSpPr>
        <p:spPr bwMode="auto">
          <a:xfrm>
            <a:off x="7772400" y="5638800"/>
            <a:ext cx="50165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9</a:t>
            </a:r>
          </a:p>
        </p:txBody>
      </p:sp>
      <p:sp>
        <p:nvSpPr>
          <p:cNvPr id="113692" name="WordArt 28"/>
          <p:cNvSpPr>
            <a:spLocks noChangeArrowheads="1" noChangeShapeType="1" noTextEdit="1"/>
          </p:cNvSpPr>
          <p:nvPr/>
        </p:nvSpPr>
        <p:spPr bwMode="auto">
          <a:xfrm>
            <a:off x="7467600" y="5638800"/>
            <a:ext cx="1066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99FF"/>
                    </a:gs>
                    <a:gs pos="100000">
                      <a:srgbClr val="FF0066"/>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HẾT GIỜ</a:t>
            </a:r>
          </a:p>
        </p:txBody>
      </p:sp>
      <p:sp>
        <p:nvSpPr>
          <p:cNvPr id="113694" name="Text Box 30"/>
          <p:cNvSpPr txBox="1">
            <a:spLocks noChangeArrowheads="1"/>
          </p:cNvSpPr>
          <p:nvPr/>
        </p:nvSpPr>
        <p:spPr bwMode="auto">
          <a:xfrm>
            <a:off x="2590800" y="5105400"/>
            <a:ext cx="365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Đáp án: </a:t>
            </a:r>
            <a:r>
              <a:rPr lang="en-US" altLang="en-US" sz="2800" b="1" i="1">
                <a:solidFill>
                  <a:srgbClr val="0000FF"/>
                </a:solidFill>
                <a:latin typeface="Times New Roman" panose="02020603050405020304" pitchFamily="18" charset="0"/>
                <a:cs typeface="Times New Roman" panose="02020603050405020304" pitchFamily="18" charset="0"/>
              </a:rPr>
              <a:t>Hồ Gươm</a:t>
            </a:r>
          </a:p>
        </p:txBody>
      </p:sp>
      <p:sp>
        <p:nvSpPr>
          <p:cNvPr id="29713" name="Text Box 31"/>
          <p:cNvSpPr txBox="1">
            <a:spLocks noChangeArrowheads="1"/>
          </p:cNvSpPr>
          <p:nvPr/>
        </p:nvSpPr>
        <p:spPr bwMode="auto">
          <a:xfrm>
            <a:off x="1219200" y="2819400"/>
            <a:ext cx="68835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 Nơi đây Lê Lợi trả lại thanh gươm thần cho Long Vương.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3683"/>
                                        </p:tgtEl>
                                        <p:attrNameLst>
                                          <p:attrName>style.visibility</p:attrName>
                                        </p:attrNameLst>
                                      </p:cBhvr>
                                      <p:to>
                                        <p:strVal val="visible"/>
                                      </p:to>
                                    </p:set>
                                    <p:animEffect transition="in" filter="box(in)">
                                      <p:cBhvr>
                                        <p:cTn id="7" dur="700"/>
                                        <p:tgtEl>
                                          <p:spTgt spid="113683"/>
                                        </p:tgtEl>
                                      </p:cBhvr>
                                    </p:animEffect>
                                  </p:childTnLst>
                                </p:cTn>
                              </p:par>
                            </p:childTnLst>
                          </p:cTn>
                        </p:par>
                        <p:par>
                          <p:cTn id="8" fill="hold" nodeType="afterGroup">
                            <p:stCondLst>
                              <p:cond delay="700"/>
                            </p:stCondLst>
                            <p:childTnLst>
                              <p:par>
                                <p:cTn id="9" presetID="4" presetClass="exit" presetSubtype="16" fill="hold" nodeType="afterEffect">
                                  <p:stCondLst>
                                    <p:cond delay="0"/>
                                  </p:stCondLst>
                                  <p:childTnLst>
                                    <p:animEffect transition="out" filter="box(in)">
                                      <p:cBhvr>
                                        <p:cTn id="10" dur="700"/>
                                        <p:tgtEl>
                                          <p:spTgt spid="113683"/>
                                        </p:tgtEl>
                                      </p:cBhvr>
                                    </p:animEffect>
                                    <p:set>
                                      <p:cBhvr>
                                        <p:cTn id="11" dur="1" fill="hold">
                                          <p:stCondLst>
                                            <p:cond delay="699"/>
                                          </p:stCondLst>
                                        </p:cTn>
                                        <p:tgtEl>
                                          <p:spTgt spid="113683"/>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nodeType="afterGroup">
                            <p:stCondLst>
                              <p:cond delay="1400"/>
                            </p:stCondLst>
                            <p:childTnLst>
                              <p:par>
                                <p:cTn id="13" presetID="4" presetClass="entr" presetSubtype="16" fill="hold" nodeType="afterEffect">
                                  <p:stCondLst>
                                    <p:cond delay="0"/>
                                  </p:stCondLst>
                                  <p:childTnLst>
                                    <p:set>
                                      <p:cBhvr>
                                        <p:cTn id="14" dur="1" fill="hold">
                                          <p:stCondLst>
                                            <p:cond delay="0"/>
                                          </p:stCondLst>
                                        </p:cTn>
                                        <p:tgtEl>
                                          <p:spTgt spid="113684"/>
                                        </p:tgtEl>
                                        <p:attrNameLst>
                                          <p:attrName>style.visibility</p:attrName>
                                        </p:attrNameLst>
                                      </p:cBhvr>
                                      <p:to>
                                        <p:strVal val="visible"/>
                                      </p:to>
                                    </p:set>
                                    <p:animEffect transition="in" filter="box(in)">
                                      <p:cBhvr>
                                        <p:cTn id="15" dur="700"/>
                                        <p:tgtEl>
                                          <p:spTgt spid="113684"/>
                                        </p:tgtEl>
                                      </p:cBhvr>
                                    </p:animEffect>
                                  </p:childTnLst>
                                </p:cTn>
                              </p:par>
                            </p:childTnLst>
                          </p:cTn>
                        </p:par>
                        <p:par>
                          <p:cTn id="16" fill="hold" nodeType="afterGroup">
                            <p:stCondLst>
                              <p:cond delay="2100"/>
                            </p:stCondLst>
                            <p:childTnLst>
                              <p:par>
                                <p:cTn id="17" presetID="4" presetClass="exit" presetSubtype="16" fill="hold" nodeType="afterEffect">
                                  <p:stCondLst>
                                    <p:cond delay="0"/>
                                  </p:stCondLst>
                                  <p:childTnLst>
                                    <p:animEffect transition="out" filter="box(in)">
                                      <p:cBhvr>
                                        <p:cTn id="18" dur="700"/>
                                        <p:tgtEl>
                                          <p:spTgt spid="113684"/>
                                        </p:tgtEl>
                                      </p:cBhvr>
                                    </p:animEffect>
                                    <p:set>
                                      <p:cBhvr>
                                        <p:cTn id="19" dur="1" fill="hold">
                                          <p:stCondLst>
                                            <p:cond delay="699"/>
                                          </p:stCondLst>
                                        </p:cTn>
                                        <p:tgtEl>
                                          <p:spTgt spid="11368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nodeType="afterGroup">
                            <p:stCondLst>
                              <p:cond delay="2800"/>
                            </p:stCondLst>
                            <p:childTnLst>
                              <p:par>
                                <p:cTn id="21" presetID="4" presetClass="entr" presetSubtype="16" fill="hold" nodeType="afterEffect">
                                  <p:stCondLst>
                                    <p:cond delay="0"/>
                                  </p:stCondLst>
                                  <p:childTnLst>
                                    <p:set>
                                      <p:cBhvr>
                                        <p:cTn id="22" dur="1" fill="hold">
                                          <p:stCondLst>
                                            <p:cond delay="0"/>
                                          </p:stCondLst>
                                        </p:cTn>
                                        <p:tgtEl>
                                          <p:spTgt spid="113685"/>
                                        </p:tgtEl>
                                        <p:attrNameLst>
                                          <p:attrName>style.visibility</p:attrName>
                                        </p:attrNameLst>
                                      </p:cBhvr>
                                      <p:to>
                                        <p:strVal val="visible"/>
                                      </p:to>
                                    </p:set>
                                    <p:animEffect transition="in" filter="box(in)">
                                      <p:cBhvr>
                                        <p:cTn id="23" dur="700"/>
                                        <p:tgtEl>
                                          <p:spTgt spid="113685"/>
                                        </p:tgtEl>
                                      </p:cBhvr>
                                    </p:animEffect>
                                  </p:childTnLst>
                                </p:cTn>
                              </p:par>
                            </p:childTnLst>
                          </p:cTn>
                        </p:par>
                        <p:par>
                          <p:cTn id="24" fill="hold" nodeType="afterGroup">
                            <p:stCondLst>
                              <p:cond delay="3500"/>
                            </p:stCondLst>
                            <p:childTnLst>
                              <p:par>
                                <p:cTn id="25" presetID="4" presetClass="exit" presetSubtype="16" fill="hold" nodeType="afterEffect">
                                  <p:stCondLst>
                                    <p:cond delay="0"/>
                                  </p:stCondLst>
                                  <p:childTnLst>
                                    <p:animEffect transition="out" filter="box(in)">
                                      <p:cBhvr>
                                        <p:cTn id="26" dur="700"/>
                                        <p:tgtEl>
                                          <p:spTgt spid="113685"/>
                                        </p:tgtEl>
                                      </p:cBhvr>
                                    </p:animEffect>
                                    <p:set>
                                      <p:cBhvr>
                                        <p:cTn id="27" dur="1" fill="hold">
                                          <p:stCondLst>
                                            <p:cond delay="699"/>
                                          </p:stCondLst>
                                        </p:cTn>
                                        <p:tgtEl>
                                          <p:spTgt spid="11368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nodeType="afterGroup">
                            <p:stCondLst>
                              <p:cond delay="4200"/>
                            </p:stCondLst>
                            <p:childTnLst>
                              <p:par>
                                <p:cTn id="29" presetID="4" presetClass="entr" presetSubtype="16" fill="hold" nodeType="afterEffect">
                                  <p:stCondLst>
                                    <p:cond delay="0"/>
                                  </p:stCondLst>
                                  <p:childTnLst>
                                    <p:set>
                                      <p:cBhvr>
                                        <p:cTn id="30" dur="1" fill="hold">
                                          <p:stCondLst>
                                            <p:cond delay="0"/>
                                          </p:stCondLst>
                                        </p:cTn>
                                        <p:tgtEl>
                                          <p:spTgt spid="113686"/>
                                        </p:tgtEl>
                                        <p:attrNameLst>
                                          <p:attrName>style.visibility</p:attrName>
                                        </p:attrNameLst>
                                      </p:cBhvr>
                                      <p:to>
                                        <p:strVal val="visible"/>
                                      </p:to>
                                    </p:set>
                                    <p:animEffect transition="in" filter="box(in)">
                                      <p:cBhvr>
                                        <p:cTn id="31" dur="700"/>
                                        <p:tgtEl>
                                          <p:spTgt spid="113686"/>
                                        </p:tgtEl>
                                      </p:cBhvr>
                                    </p:animEffect>
                                  </p:childTnLst>
                                </p:cTn>
                              </p:par>
                            </p:childTnLst>
                          </p:cTn>
                        </p:par>
                        <p:par>
                          <p:cTn id="32" fill="hold" nodeType="afterGroup">
                            <p:stCondLst>
                              <p:cond delay="4900"/>
                            </p:stCondLst>
                            <p:childTnLst>
                              <p:par>
                                <p:cTn id="33" presetID="4" presetClass="exit" presetSubtype="16" fill="hold" nodeType="afterEffect">
                                  <p:stCondLst>
                                    <p:cond delay="0"/>
                                  </p:stCondLst>
                                  <p:childTnLst>
                                    <p:animEffect transition="out" filter="box(in)">
                                      <p:cBhvr>
                                        <p:cTn id="34" dur="700"/>
                                        <p:tgtEl>
                                          <p:spTgt spid="113686"/>
                                        </p:tgtEl>
                                      </p:cBhvr>
                                    </p:animEffect>
                                    <p:set>
                                      <p:cBhvr>
                                        <p:cTn id="35" dur="1" fill="hold">
                                          <p:stCondLst>
                                            <p:cond delay="699"/>
                                          </p:stCondLst>
                                        </p:cTn>
                                        <p:tgtEl>
                                          <p:spTgt spid="11368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nodeType="afterGroup">
                            <p:stCondLst>
                              <p:cond delay="5600"/>
                            </p:stCondLst>
                            <p:childTnLst>
                              <p:par>
                                <p:cTn id="37" presetID="4" presetClass="entr" presetSubtype="16" fill="hold" nodeType="afterEffect">
                                  <p:stCondLst>
                                    <p:cond delay="0"/>
                                  </p:stCondLst>
                                  <p:childTnLst>
                                    <p:set>
                                      <p:cBhvr>
                                        <p:cTn id="38" dur="1" fill="hold">
                                          <p:stCondLst>
                                            <p:cond delay="0"/>
                                          </p:stCondLst>
                                        </p:cTn>
                                        <p:tgtEl>
                                          <p:spTgt spid="113687"/>
                                        </p:tgtEl>
                                        <p:attrNameLst>
                                          <p:attrName>style.visibility</p:attrName>
                                        </p:attrNameLst>
                                      </p:cBhvr>
                                      <p:to>
                                        <p:strVal val="visible"/>
                                      </p:to>
                                    </p:set>
                                    <p:animEffect transition="in" filter="box(in)">
                                      <p:cBhvr>
                                        <p:cTn id="39" dur="700"/>
                                        <p:tgtEl>
                                          <p:spTgt spid="113687"/>
                                        </p:tgtEl>
                                      </p:cBhvr>
                                    </p:animEffect>
                                  </p:childTnLst>
                                </p:cTn>
                              </p:par>
                            </p:childTnLst>
                          </p:cTn>
                        </p:par>
                        <p:par>
                          <p:cTn id="40" fill="hold" nodeType="afterGroup">
                            <p:stCondLst>
                              <p:cond delay="6300"/>
                            </p:stCondLst>
                            <p:childTnLst>
                              <p:par>
                                <p:cTn id="41" presetID="4" presetClass="exit" presetSubtype="16" fill="hold" nodeType="afterEffect">
                                  <p:stCondLst>
                                    <p:cond delay="0"/>
                                  </p:stCondLst>
                                  <p:childTnLst>
                                    <p:animEffect transition="out" filter="box(in)">
                                      <p:cBhvr>
                                        <p:cTn id="42" dur="700"/>
                                        <p:tgtEl>
                                          <p:spTgt spid="113687"/>
                                        </p:tgtEl>
                                      </p:cBhvr>
                                    </p:animEffect>
                                    <p:set>
                                      <p:cBhvr>
                                        <p:cTn id="43" dur="1" fill="hold">
                                          <p:stCondLst>
                                            <p:cond delay="699"/>
                                          </p:stCondLst>
                                        </p:cTn>
                                        <p:tgtEl>
                                          <p:spTgt spid="11368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nodeType="afterGroup">
                            <p:stCondLst>
                              <p:cond delay="7000"/>
                            </p:stCondLst>
                            <p:childTnLst>
                              <p:par>
                                <p:cTn id="45" presetID="4" presetClass="entr" presetSubtype="16" fill="hold" nodeType="afterEffect">
                                  <p:stCondLst>
                                    <p:cond delay="0"/>
                                  </p:stCondLst>
                                  <p:childTnLst>
                                    <p:set>
                                      <p:cBhvr>
                                        <p:cTn id="46" dur="1" fill="hold">
                                          <p:stCondLst>
                                            <p:cond delay="0"/>
                                          </p:stCondLst>
                                        </p:cTn>
                                        <p:tgtEl>
                                          <p:spTgt spid="113688"/>
                                        </p:tgtEl>
                                        <p:attrNameLst>
                                          <p:attrName>style.visibility</p:attrName>
                                        </p:attrNameLst>
                                      </p:cBhvr>
                                      <p:to>
                                        <p:strVal val="visible"/>
                                      </p:to>
                                    </p:set>
                                    <p:animEffect transition="in" filter="box(in)">
                                      <p:cBhvr>
                                        <p:cTn id="47" dur="700"/>
                                        <p:tgtEl>
                                          <p:spTgt spid="113688"/>
                                        </p:tgtEl>
                                      </p:cBhvr>
                                    </p:animEffect>
                                  </p:childTnLst>
                                </p:cTn>
                              </p:par>
                            </p:childTnLst>
                          </p:cTn>
                        </p:par>
                        <p:par>
                          <p:cTn id="48" fill="hold" nodeType="afterGroup">
                            <p:stCondLst>
                              <p:cond delay="7700"/>
                            </p:stCondLst>
                            <p:childTnLst>
                              <p:par>
                                <p:cTn id="49" presetID="4" presetClass="exit" presetSubtype="16" fill="hold" nodeType="afterEffect">
                                  <p:stCondLst>
                                    <p:cond delay="0"/>
                                  </p:stCondLst>
                                  <p:childTnLst>
                                    <p:animEffect transition="out" filter="box(in)">
                                      <p:cBhvr>
                                        <p:cTn id="50" dur="700"/>
                                        <p:tgtEl>
                                          <p:spTgt spid="113688"/>
                                        </p:tgtEl>
                                      </p:cBhvr>
                                    </p:animEffect>
                                    <p:set>
                                      <p:cBhvr>
                                        <p:cTn id="51" dur="1" fill="hold">
                                          <p:stCondLst>
                                            <p:cond delay="699"/>
                                          </p:stCondLst>
                                        </p:cTn>
                                        <p:tgtEl>
                                          <p:spTgt spid="11368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8400"/>
                            </p:stCondLst>
                            <p:childTnLst>
                              <p:par>
                                <p:cTn id="53" presetID="4" presetClass="entr" presetSubtype="16" fill="hold" nodeType="afterEffect">
                                  <p:stCondLst>
                                    <p:cond delay="0"/>
                                  </p:stCondLst>
                                  <p:childTnLst>
                                    <p:set>
                                      <p:cBhvr>
                                        <p:cTn id="54" dur="1" fill="hold">
                                          <p:stCondLst>
                                            <p:cond delay="0"/>
                                          </p:stCondLst>
                                        </p:cTn>
                                        <p:tgtEl>
                                          <p:spTgt spid="113689"/>
                                        </p:tgtEl>
                                        <p:attrNameLst>
                                          <p:attrName>style.visibility</p:attrName>
                                        </p:attrNameLst>
                                      </p:cBhvr>
                                      <p:to>
                                        <p:strVal val="visible"/>
                                      </p:to>
                                    </p:set>
                                    <p:animEffect transition="in" filter="box(in)">
                                      <p:cBhvr>
                                        <p:cTn id="55" dur="700"/>
                                        <p:tgtEl>
                                          <p:spTgt spid="113689"/>
                                        </p:tgtEl>
                                      </p:cBhvr>
                                    </p:animEffect>
                                  </p:childTnLst>
                                </p:cTn>
                              </p:par>
                            </p:childTnLst>
                          </p:cTn>
                        </p:par>
                        <p:par>
                          <p:cTn id="56" fill="hold" nodeType="afterGroup">
                            <p:stCondLst>
                              <p:cond delay="9100"/>
                            </p:stCondLst>
                            <p:childTnLst>
                              <p:par>
                                <p:cTn id="57" presetID="4" presetClass="exit" presetSubtype="16" fill="hold" nodeType="afterEffect">
                                  <p:stCondLst>
                                    <p:cond delay="0"/>
                                  </p:stCondLst>
                                  <p:childTnLst>
                                    <p:animEffect transition="out" filter="box(in)">
                                      <p:cBhvr>
                                        <p:cTn id="58" dur="700"/>
                                        <p:tgtEl>
                                          <p:spTgt spid="113689"/>
                                        </p:tgtEl>
                                      </p:cBhvr>
                                    </p:animEffect>
                                    <p:set>
                                      <p:cBhvr>
                                        <p:cTn id="59" dur="1" fill="hold">
                                          <p:stCondLst>
                                            <p:cond delay="699"/>
                                          </p:stCondLst>
                                        </p:cTn>
                                        <p:tgtEl>
                                          <p:spTgt spid="11368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9800"/>
                            </p:stCondLst>
                            <p:childTnLst>
                              <p:par>
                                <p:cTn id="61" presetID="4" presetClass="entr" presetSubtype="16" fill="hold" nodeType="afterEffect">
                                  <p:stCondLst>
                                    <p:cond delay="0"/>
                                  </p:stCondLst>
                                  <p:childTnLst>
                                    <p:set>
                                      <p:cBhvr>
                                        <p:cTn id="62" dur="1" fill="hold">
                                          <p:stCondLst>
                                            <p:cond delay="0"/>
                                          </p:stCondLst>
                                        </p:cTn>
                                        <p:tgtEl>
                                          <p:spTgt spid="113690"/>
                                        </p:tgtEl>
                                        <p:attrNameLst>
                                          <p:attrName>style.visibility</p:attrName>
                                        </p:attrNameLst>
                                      </p:cBhvr>
                                      <p:to>
                                        <p:strVal val="visible"/>
                                      </p:to>
                                    </p:set>
                                    <p:animEffect transition="in" filter="box(in)">
                                      <p:cBhvr>
                                        <p:cTn id="63" dur="700"/>
                                        <p:tgtEl>
                                          <p:spTgt spid="113690"/>
                                        </p:tgtEl>
                                      </p:cBhvr>
                                    </p:animEffect>
                                  </p:childTnLst>
                                </p:cTn>
                              </p:par>
                            </p:childTnLst>
                          </p:cTn>
                        </p:par>
                        <p:par>
                          <p:cTn id="64" fill="hold" nodeType="afterGroup">
                            <p:stCondLst>
                              <p:cond delay="10500"/>
                            </p:stCondLst>
                            <p:childTnLst>
                              <p:par>
                                <p:cTn id="65" presetID="4" presetClass="exit" presetSubtype="16" fill="hold" nodeType="afterEffect">
                                  <p:stCondLst>
                                    <p:cond delay="0"/>
                                  </p:stCondLst>
                                  <p:childTnLst>
                                    <p:animEffect transition="out" filter="box(in)">
                                      <p:cBhvr>
                                        <p:cTn id="66" dur="700"/>
                                        <p:tgtEl>
                                          <p:spTgt spid="113690"/>
                                        </p:tgtEl>
                                      </p:cBhvr>
                                    </p:animEffect>
                                    <p:set>
                                      <p:cBhvr>
                                        <p:cTn id="67" dur="1" fill="hold">
                                          <p:stCondLst>
                                            <p:cond delay="699"/>
                                          </p:stCondLst>
                                        </p:cTn>
                                        <p:tgtEl>
                                          <p:spTgt spid="11369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11200"/>
                            </p:stCondLst>
                            <p:childTnLst>
                              <p:par>
                                <p:cTn id="69" presetID="4" presetClass="entr" presetSubtype="16" fill="hold" nodeType="afterEffect">
                                  <p:stCondLst>
                                    <p:cond delay="0"/>
                                  </p:stCondLst>
                                  <p:childTnLst>
                                    <p:set>
                                      <p:cBhvr>
                                        <p:cTn id="70" dur="1" fill="hold">
                                          <p:stCondLst>
                                            <p:cond delay="0"/>
                                          </p:stCondLst>
                                        </p:cTn>
                                        <p:tgtEl>
                                          <p:spTgt spid="113691"/>
                                        </p:tgtEl>
                                        <p:attrNameLst>
                                          <p:attrName>style.visibility</p:attrName>
                                        </p:attrNameLst>
                                      </p:cBhvr>
                                      <p:to>
                                        <p:strVal val="visible"/>
                                      </p:to>
                                    </p:set>
                                    <p:animEffect transition="in" filter="box(in)">
                                      <p:cBhvr>
                                        <p:cTn id="71" dur="700"/>
                                        <p:tgtEl>
                                          <p:spTgt spid="113691"/>
                                        </p:tgtEl>
                                      </p:cBhvr>
                                    </p:animEffect>
                                  </p:childTnLst>
                                </p:cTn>
                              </p:par>
                            </p:childTnLst>
                          </p:cTn>
                        </p:par>
                        <p:par>
                          <p:cTn id="72" fill="hold" nodeType="afterGroup">
                            <p:stCondLst>
                              <p:cond delay="11900"/>
                            </p:stCondLst>
                            <p:childTnLst>
                              <p:par>
                                <p:cTn id="73" presetID="4" presetClass="exit" presetSubtype="16" fill="hold" nodeType="afterEffect">
                                  <p:stCondLst>
                                    <p:cond delay="0"/>
                                  </p:stCondLst>
                                  <p:childTnLst>
                                    <p:animEffect transition="out" filter="box(in)">
                                      <p:cBhvr>
                                        <p:cTn id="74" dur="700"/>
                                        <p:tgtEl>
                                          <p:spTgt spid="113691"/>
                                        </p:tgtEl>
                                      </p:cBhvr>
                                    </p:animEffect>
                                    <p:set>
                                      <p:cBhvr>
                                        <p:cTn id="75" dur="1" fill="hold">
                                          <p:stCondLst>
                                            <p:cond delay="699"/>
                                          </p:stCondLst>
                                        </p:cTn>
                                        <p:tgtEl>
                                          <p:spTgt spid="11369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2600"/>
                            </p:stCondLst>
                            <p:childTnLst>
                              <p:par>
                                <p:cTn id="77" presetID="8" presetClass="entr" presetSubtype="16" fill="hold" nodeType="afterEffect">
                                  <p:stCondLst>
                                    <p:cond delay="0"/>
                                  </p:stCondLst>
                                  <p:childTnLst>
                                    <p:set>
                                      <p:cBhvr>
                                        <p:cTn id="78" dur="1" fill="hold">
                                          <p:stCondLst>
                                            <p:cond delay="0"/>
                                          </p:stCondLst>
                                        </p:cTn>
                                        <p:tgtEl>
                                          <p:spTgt spid="113692"/>
                                        </p:tgtEl>
                                        <p:attrNameLst>
                                          <p:attrName>style.visibility</p:attrName>
                                        </p:attrNameLst>
                                      </p:cBhvr>
                                      <p:to>
                                        <p:strVal val="visible"/>
                                      </p:to>
                                    </p:set>
                                    <p:animEffect transition="in" filter="diamond(in)">
                                      <p:cBhvr>
                                        <p:cTn id="79" dur="2000"/>
                                        <p:tgtEl>
                                          <p:spTgt spid="113692"/>
                                        </p:tgtEl>
                                      </p:cBhvr>
                                    </p:animEffect>
                                  </p:childTnLst>
                                  <p:subTnLst>
                                    <p:audio>
                                      <p:cMediaNode>
                                        <p:cTn display="0" masterRel="sameClick">
                                          <p:stCondLst>
                                            <p:cond evt="begin" delay="0">
                                              <p:tn val="77"/>
                                            </p:cond>
                                          </p:stCondLst>
                                          <p:endCondLst>
                                            <p:cond evt="onStopAudio" delay="0">
                                              <p:tgtEl>
                                                <p:sldTgt/>
                                              </p:tgtEl>
                                            </p:cond>
                                          </p:endCondLst>
                                        </p:cTn>
                                        <p:tgtEl>
                                          <p:sndTgt r:embed="rId3" name="ringin.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13694"/>
                                        </p:tgtEl>
                                        <p:attrNameLst>
                                          <p:attrName>style.visibility</p:attrName>
                                        </p:attrNameLst>
                                      </p:cBhvr>
                                      <p:to>
                                        <p:strVal val="visible"/>
                                      </p:to>
                                    </p:set>
                                    <p:animEffect transition="in" filter="blinds(horizontal)">
                                      <p:cBhvr>
                                        <p:cTn id="84" dur="500"/>
                                        <p:tgtEl>
                                          <p:spTgt spid="113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ko-KR" altLang="en-US" smtClean="0">
              <a:ea typeface="Gulim" pitchFamily="34" charset="-127"/>
            </a:endParaRPr>
          </a:p>
        </p:txBody>
      </p:sp>
      <p:sp>
        <p:nvSpPr>
          <p:cNvPr id="30723" name="Rectangle 3"/>
          <p:cNvSpPr>
            <a:spLocks noGrp="1" noChangeArrowheads="1"/>
          </p:cNvSpPr>
          <p:nvPr>
            <p:ph type="body" idx="1"/>
          </p:nvPr>
        </p:nvSpPr>
        <p:spPr/>
        <p:txBody>
          <a:bodyPr/>
          <a:lstStyle/>
          <a:p>
            <a:pPr eaLnBrk="1" hangingPunct="1"/>
            <a:endParaRPr lang="ko-KR" altLang="en-US" smtClean="0">
              <a:ea typeface="Gulim" pitchFamily="34" charset="-127"/>
            </a:endParaRPr>
          </a:p>
        </p:txBody>
      </p:sp>
      <p:pic>
        <p:nvPicPr>
          <p:cNvPr id="59396" name="Picture 4" descr="peace_dove_olive_branch_hg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Mua xuan oi - Top ca.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6" name="Group 6"/>
          <p:cNvGrpSpPr>
            <a:grpSpLocks/>
          </p:cNvGrpSpPr>
          <p:nvPr/>
        </p:nvGrpSpPr>
        <p:grpSpPr bwMode="auto">
          <a:xfrm>
            <a:off x="0" y="5715000"/>
            <a:ext cx="8509000" cy="1143000"/>
            <a:chOff x="0" y="3600"/>
            <a:chExt cx="5360" cy="720"/>
          </a:xfrm>
        </p:grpSpPr>
        <p:graphicFrame>
          <p:nvGraphicFramePr>
            <p:cNvPr id="30729" name="Object 7"/>
            <p:cNvGraphicFramePr>
              <a:graphicFrameLocks noChangeAspect="1"/>
            </p:cNvGraphicFramePr>
            <p:nvPr/>
          </p:nvGraphicFramePr>
          <p:xfrm>
            <a:off x="2448" y="3648"/>
            <a:ext cx="1087" cy="672"/>
          </p:xfrm>
          <a:graphic>
            <a:graphicData uri="http://schemas.openxmlformats.org/presentationml/2006/ole">
              <mc:AlternateContent xmlns:mc="http://schemas.openxmlformats.org/markup-compatibility/2006">
                <mc:Choice xmlns:v="urn:schemas-microsoft-com:vml" Requires="v">
                  <p:oleObj spid="_x0000_s30774" name="Clip" r:id="rId6" imgW="1060704" imgH="1335024" progId="MS_ClipArt_Gallery.2">
                    <p:embed/>
                  </p:oleObj>
                </mc:Choice>
                <mc:Fallback>
                  <p:oleObj name="Clip" r:id="rId6" imgW="1060704" imgH="1335024"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8" y="3648"/>
                          <a:ext cx="1087"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0" name="Object 8"/>
            <p:cNvGraphicFramePr>
              <a:graphicFrameLocks noChangeAspect="1"/>
            </p:cNvGraphicFramePr>
            <p:nvPr/>
          </p:nvGraphicFramePr>
          <p:xfrm>
            <a:off x="3024" y="3648"/>
            <a:ext cx="1087" cy="672"/>
          </p:xfrm>
          <a:graphic>
            <a:graphicData uri="http://schemas.openxmlformats.org/presentationml/2006/ole">
              <mc:AlternateContent xmlns:mc="http://schemas.openxmlformats.org/markup-compatibility/2006">
                <mc:Choice xmlns:v="urn:schemas-microsoft-com:vml" Requires="v">
                  <p:oleObj spid="_x0000_s30775" name="Clip" r:id="rId8" imgW="1060704" imgH="1335024" progId="MS_ClipArt_Gallery.2">
                    <p:embed/>
                  </p:oleObj>
                </mc:Choice>
                <mc:Fallback>
                  <p:oleObj name="Clip" r:id="rId8" imgW="1060704" imgH="1335024" progId="MS_ClipArt_Gallery.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4" y="3648"/>
                          <a:ext cx="1087"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1" name="Object 9"/>
            <p:cNvGraphicFramePr>
              <a:graphicFrameLocks noChangeAspect="1"/>
            </p:cNvGraphicFramePr>
            <p:nvPr/>
          </p:nvGraphicFramePr>
          <p:xfrm>
            <a:off x="3648" y="3600"/>
            <a:ext cx="1088" cy="720"/>
          </p:xfrm>
          <a:graphic>
            <a:graphicData uri="http://schemas.openxmlformats.org/presentationml/2006/ole">
              <mc:AlternateContent xmlns:mc="http://schemas.openxmlformats.org/markup-compatibility/2006">
                <mc:Choice xmlns:v="urn:schemas-microsoft-com:vml" Requires="v">
                  <p:oleObj spid="_x0000_s30776" name="Clip" r:id="rId9" imgW="1060704" imgH="1335024" progId="MS_ClipArt_Gallery.2">
                    <p:embed/>
                  </p:oleObj>
                </mc:Choice>
                <mc:Fallback>
                  <p:oleObj name="Clip" r:id="rId9" imgW="1060704" imgH="1335024" progId="MS_ClipArt_Gallery.2">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3600"/>
                          <a:ext cx="1088"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2" name="Object 10"/>
            <p:cNvGraphicFramePr>
              <a:graphicFrameLocks noChangeAspect="1"/>
            </p:cNvGraphicFramePr>
            <p:nvPr/>
          </p:nvGraphicFramePr>
          <p:xfrm>
            <a:off x="4272" y="3648"/>
            <a:ext cx="1088" cy="672"/>
          </p:xfrm>
          <a:graphic>
            <a:graphicData uri="http://schemas.openxmlformats.org/presentationml/2006/ole">
              <mc:AlternateContent xmlns:mc="http://schemas.openxmlformats.org/markup-compatibility/2006">
                <mc:Choice xmlns:v="urn:schemas-microsoft-com:vml" Requires="v">
                  <p:oleObj spid="_x0000_s30777" name="Clip" r:id="rId10" imgW="1060704" imgH="1335024" progId="MS_ClipArt_Gallery.2">
                    <p:embed/>
                  </p:oleObj>
                </mc:Choice>
                <mc:Fallback>
                  <p:oleObj name="Clip" r:id="rId10" imgW="1060704" imgH="1335024" progId="MS_ClipArt_Gallery.2">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3648"/>
                          <a:ext cx="108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3" name="Object 11"/>
            <p:cNvGraphicFramePr>
              <a:graphicFrameLocks noChangeAspect="1"/>
            </p:cNvGraphicFramePr>
            <p:nvPr/>
          </p:nvGraphicFramePr>
          <p:xfrm>
            <a:off x="912" y="3696"/>
            <a:ext cx="915" cy="624"/>
          </p:xfrm>
          <a:graphic>
            <a:graphicData uri="http://schemas.openxmlformats.org/presentationml/2006/ole">
              <mc:AlternateContent xmlns:mc="http://schemas.openxmlformats.org/markup-compatibility/2006">
                <mc:Choice xmlns:v="urn:schemas-microsoft-com:vml" Requires="v">
                  <p:oleObj spid="_x0000_s30778" name="Clip" r:id="rId11" imgW="1060704" imgH="1335024" progId="MS_ClipArt_Gallery.2">
                    <p:embed/>
                  </p:oleObj>
                </mc:Choice>
                <mc:Fallback>
                  <p:oleObj name="Clip" r:id="rId11" imgW="1060704" imgH="1335024" progId="MS_ClipArt_Gallery.2">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 y="3696"/>
                          <a:ext cx="915"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4" name="Object 12"/>
            <p:cNvGraphicFramePr>
              <a:graphicFrameLocks noChangeAspect="1"/>
            </p:cNvGraphicFramePr>
            <p:nvPr/>
          </p:nvGraphicFramePr>
          <p:xfrm>
            <a:off x="1440" y="3600"/>
            <a:ext cx="915" cy="720"/>
          </p:xfrm>
          <a:graphic>
            <a:graphicData uri="http://schemas.openxmlformats.org/presentationml/2006/ole">
              <mc:AlternateContent xmlns:mc="http://schemas.openxmlformats.org/markup-compatibility/2006">
                <mc:Choice xmlns:v="urn:schemas-microsoft-com:vml" Requires="v">
                  <p:oleObj spid="_x0000_s30779" name="Clip" r:id="rId12" imgW="1060704" imgH="1335024" progId="MS_ClipArt_Gallery.2">
                    <p:embed/>
                  </p:oleObj>
                </mc:Choice>
                <mc:Fallback>
                  <p:oleObj name="Clip" r:id="rId12" imgW="1060704" imgH="1335024" progId="MS_ClipArt_Gallery.2">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0" y="3600"/>
                          <a:ext cx="915"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5" name="Object 13"/>
            <p:cNvGraphicFramePr>
              <a:graphicFrameLocks noChangeAspect="1"/>
            </p:cNvGraphicFramePr>
            <p:nvPr/>
          </p:nvGraphicFramePr>
          <p:xfrm>
            <a:off x="1968" y="3648"/>
            <a:ext cx="915" cy="672"/>
          </p:xfrm>
          <a:graphic>
            <a:graphicData uri="http://schemas.openxmlformats.org/presentationml/2006/ole">
              <mc:AlternateContent xmlns:mc="http://schemas.openxmlformats.org/markup-compatibility/2006">
                <mc:Choice xmlns:v="urn:schemas-microsoft-com:vml" Requires="v">
                  <p:oleObj spid="_x0000_s30780" name="Clip" r:id="rId13" imgW="1060704" imgH="1335024" progId="MS_ClipArt_Gallery.2">
                    <p:embed/>
                  </p:oleObj>
                </mc:Choice>
                <mc:Fallback>
                  <p:oleObj name="Clip" r:id="rId13" imgW="1060704" imgH="1335024" progId="MS_ClipArt_Gallery.2">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 y="3648"/>
                          <a:ext cx="915" cy="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6" name="Object 14"/>
            <p:cNvGraphicFramePr>
              <a:graphicFrameLocks noChangeAspect="1"/>
            </p:cNvGraphicFramePr>
            <p:nvPr/>
          </p:nvGraphicFramePr>
          <p:xfrm>
            <a:off x="0" y="3648"/>
            <a:ext cx="915" cy="672"/>
          </p:xfrm>
          <a:graphic>
            <a:graphicData uri="http://schemas.openxmlformats.org/presentationml/2006/ole">
              <mc:AlternateContent xmlns:mc="http://schemas.openxmlformats.org/markup-compatibility/2006">
                <mc:Choice xmlns:v="urn:schemas-microsoft-com:vml" Requires="v">
                  <p:oleObj spid="_x0000_s30781" name="Clip" r:id="rId14" imgW="1060704" imgH="1335024" progId="MS_ClipArt_Gallery.2">
                    <p:embed/>
                  </p:oleObj>
                </mc:Choice>
                <mc:Fallback>
                  <p:oleObj name="Clip" r:id="rId14" imgW="1060704" imgH="1335024" progId="MS_ClipArt_Gallery.2">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48"/>
                          <a:ext cx="915" cy="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7" name="Object 15"/>
            <p:cNvGraphicFramePr>
              <a:graphicFrameLocks noChangeAspect="1"/>
            </p:cNvGraphicFramePr>
            <p:nvPr/>
          </p:nvGraphicFramePr>
          <p:xfrm>
            <a:off x="480" y="3696"/>
            <a:ext cx="915" cy="624"/>
          </p:xfrm>
          <a:graphic>
            <a:graphicData uri="http://schemas.openxmlformats.org/presentationml/2006/ole">
              <mc:AlternateContent xmlns:mc="http://schemas.openxmlformats.org/markup-compatibility/2006">
                <mc:Choice xmlns:v="urn:schemas-microsoft-com:vml" Requires="v">
                  <p:oleObj spid="_x0000_s30782" name="Clip" r:id="rId15" imgW="1060704" imgH="1335024" progId="MS_ClipArt_Gallery.2">
                    <p:embed/>
                  </p:oleObj>
                </mc:Choice>
                <mc:Fallback>
                  <p:oleObj name="Clip" r:id="rId15" imgW="1060704" imgH="1335024" progId="MS_ClipArt_Gallery.2">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3696"/>
                          <a:ext cx="915"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0727" name="Picture 18" descr="flower1_div_md_wht"/>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10800000">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WordArt 20"/>
          <p:cNvSpPr>
            <a:spLocks noChangeArrowheads="1" noChangeShapeType="1" noTextEdit="1"/>
          </p:cNvSpPr>
          <p:nvPr/>
        </p:nvSpPr>
        <p:spPr bwMode="auto">
          <a:xfrm>
            <a:off x="609600" y="1219200"/>
            <a:ext cx="7467600" cy="38100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CHÀO CÁC 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plus(in)">
                                      <p:cBhvr>
                                        <p:cTn id="7" dur="20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5939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ext Box 8"/>
          <p:cNvSpPr txBox="1">
            <a:spLocks noChangeArrowheads="1"/>
          </p:cNvSpPr>
          <p:nvPr/>
        </p:nvSpPr>
        <p:spPr bwMode="auto">
          <a:xfrm>
            <a:off x="1066800" y="1439862"/>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Chiến thắng Chi Lăng</a:t>
            </a:r>
          </a:p>
        </p:txBody>
      </p:sp>
      <p:sp>
        <p:nvSpPr>
          <p:cNvPr id="4" name="TextBox 3"/>
          <p:cNvSpPr txBox="1">
            <a:spLocks noChangeArrowheads="1"/>
          </p:cNvSpPr>
          <p:nvPr/>
        </p:nvSpPr>
        <p:spPr bwMode="auto">
          <a:xfrm>
            <a:off x="954201" y="206375"/>
            <a:ext cx="7002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003300"/>
                </a:solidFill>
                <a:latin typeface="Times New Roman" panose="02020603050405020304" pitchFamily="18" charset="0"/>
                <a:cs typeface="Times New Roman" panose="02020603050405020304" pitchFamily="18" charset="0"/>
              </a:rPr>
              <a:t>Thứ ba, ngày </a:t>
            </a:r>
            <a:r>
              <a:rPr lang="en-US" altLang="en-US" sz="3600" b="1" smtClean="0">
                <a:solidFill>
                  <a:srgbClr val="003300"/>
                </a:solidFill>
                <a:latin typeface="Times New Roman" panose="02020603050405020304" pitchFamily="18" charset="0"/>
                <a:cs typeface="Times New Roman" panose="02020603050405020304" pitchFamily="18" charset="0"/>
              </a:rPr>
              <a:t>8 </a:t>
            </a:r>
            <a:r>
              <a:rPr lang="en-US" altLang="en-US" sz="3600" b="1">
                <a:solidFill>
                  <a:srgbClr val="003300"/>
                </a:solidFill>
                <a:latin typeface="Times New Roman" panose="02020603050405020304" pitchFamily="18" charset="0"/>
                <a:cs typeface="Times New Roman" panose="02020603050405020304" pitchFamily="18" charset="0"/>
              </a:rPr>
              <a:t>tháng </a:t>
            </a:r>
            <a:r>
              <a:rPr lang="en-US" altLang="en-US" sz="3600" b="1" smtClean="0">
                <a:solidFill>
                  <a:srgbClr val="003300"/>
                </a:solidFill>
                <a:latin typeface="Times New Roman" panose="02020603050405020304" pitchFamily="18" charset="0"/>
                <a:cs typeface="Times New Roman" panose="02020603050405020304" pitchFamily="18" charset="0"/>
              </a:rPr>
              <a:t>2 </a:t>
            </a:r>
            <a:r>
              <a:rPr lang="en-US" altLang="en-US" sz="3600" b="1">
                <a:solidFill>
                  <a:srgbClr val="003300"/>
                </a:solidFill>
                <a:latin typeface="Times New Roman" panose="02020603050405020304" pitchFamily="18" charset="0"/>
                <a:cs typeface="Times New Roman" panose="02020603050405020304" pitchFamily="18" charset="0"/>
              </a:rPr>
              <a:t>năm 2022</a:t>
            </a:r>
          </a:p>
          <a:p>
            <a:pPr algn="ctr" eaLnBrk="1" hangingPunct="1"/>
            <a:r>
              <a:rPr lang="en-US" altLang="en-US" sz="3600" b="1">
                <a:solidFill>
                  <a:srgbClr val="003300"/>
                </a:solidFill>
                <a:latin typeface="Times New Roman" panose="02020603050405020304" pitchFamily="18" charset="0"/>
                <a:cs typeface="Times New Roman" panose="02020603050405020304" pitchFamily="18" charset="0"/>
              </a:rPr>
              <a:t>Lịch sử</a:t>
            </a:r>
          </a:p>
        </p:txBody>
      </p:sp>
      <p:sp>
        <p:nvSpPr>
          <p:cNvPr id="5" name="Text Box 6"/>
          <p:cNvSpPr txBox="1">
            <a:spLocks noChangeArrowheads="1"/>
          </p:cNvSpPr>
          <p:nvPr/>
        </p:nvSpPr>
        <p:spPr bwMode="auto">
          <a:xfrm>
            <a:off x="306388" y="2409825"/>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1) </a:t>
            </a:r>
            <a:r>
              <a:rPr lang="en-US" altLang="en-US" sz="3600" b="1" u="sng">
                <a:solidFill>
                  <a:srgbClr val="0000FF"/>
                </a:solidFill>
                <a:latin typeface="Times New Roman" panose="02020603050405020304" pitchFamily="18" charset="0"/>
              </a:rPr>
              <a:t>Vài nét về Lê Lợi</a:t>
            </a:r>
            <a:r>
              <a:rPr lang="en-US" altLang="en-US" sz="3600" b="1">
                <a:solidFill>
                  <a:srgbClr val="0000FF"/>
                </a:solidFill>
                <a:latin typeface="Times New Roman" panose="02020603050405020304" pitchFamily="18" charset="0"/>
              </a:rPr>
              <a:t>.</a:t>
            </a:r>
          </a:p>
        </p:txBody>
      </p:sp>
      <p:sp>
        <p:nvSpPr>
          <p:cNvPr id="6" name="Text Box 9"/>
          <p:cNvSpPr txBox="1">
            <a:spLocks noChangeArrowheads="1"/>
          </p:cNvSpPr>
          <p:nvPr/>
        </p:nvSpPr>
        <p:spPr bwMode="auto">
          <a:xfrm>
            <a:off x="273050" y="3552825"/>
            <a:ext cx="815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 </a:t>
            </a:r>
            <a:r>
              <a:rPr lang="en-US" altLang="en-US" sz="4000" b="1">
                <a:latin typeface="Times New Roman" panose="02020603050405020304" pitchFamily="18" charset="0"/>
                <a:cs typeface="Times New Roman" panose="02020603050405020304" pitchFamily="18" charset="0"/>
              </a:rPr>
              <a:t>Hãy nêu những hiểu biết của em về Lê Lợi và nghĩa quân Lam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
                                        </p:tgtEl>
                                        <p:attrNameLst>
                                          <p:attrName>fillcolor</p:attrName>
                                        </p:attrNameLst>
                                      </p:cBhvr>
                                      <p:tavLst>
                                        <p:tav tm="0">
                                          <p:val>
                                            <p:clrVal>
                                              <a:schemeClr val="accent2"/>
                                            </p:clrVal>
                                          </p:val>
                                        </p:tav>
                                        <p:tav tm="50000">
                                          <p:val>
                                            <p:clrVal>
                                              <a:schemeClr val="hlink"/>
                                            </p:clrVal>
                                          </p:val>
                                        </p:tav>
                                      </p:tavLst>
                                    </p:anim>
                                    <p:set>
                                      <p:cBhvr>
                                        <p:cTn id="13"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0"/>
            <a:ext cx="5448300" cy="6858000"/>
            <a:chOff x="0" y="0"/>
            <a:chExt cx="3536" cy="4320"/>
          </a:xfrm>
        </p:grpSpPr>
        <p:pic>
          <p:nvPicPr>
            <p:cNvPr id="717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
              <a:ext cx="1872"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31" name="Freeform 27"/>
          <p:cNvSpPr>
            <a:spLocks/>
          </p:cNvSpPr>
          <p:nvPr/>
        </p:nvSpPr>
        <p:spPr bwMode="auto">
          <a:xfrm>
            <a:off x="1981200" y="2552700"/>
            <a:ext cx="1090613" cy="1171575"/>
          </a:xfrm>
          <a:custGeom>
            <a:avLst/>
            <a:gdLst>
              <a:gd name="T0" fmla="*/ 2147483646 w 687"/>
              <a:gd name="T1" fmla="*/ 2147483646 h 738"/>
              <a:gd name="T2" fmla="*/ 2147483646 w 687"/>
              <a:gd name="T3" fmla="*/ 2147483646 h 738"/>
              <a:gd name="T4" fmla="*/ 2147483646 w 687"/>
              <a:gd name="T5" fmla="*/ 2147483646 h 738"/>
              <a:gd name="T6" fmla="*/ 2147483646 w 687"/>
              <a:gd name="T7" fmla="*/ 2147483646 h 738"/>
              <a:gd name="T8" fmla="*/ 2147483646 w 687"/>
              <a:gd name="T9" fmla="*/ 2147483646 h 738"/>
              <a:gd name="T10" fmla="*/ 2147483646 w 687"/>
              <a:gd name="T11" fmla="*/ 2147483646 h 738"/>
              <a:gd name="T12" fmla="*/ 2147483646 w 687"/>
              <a:gd name="T13" fmla="*/ 2147483646 h 738"/>
              <a:gd name="T14" fmla="*/ 2147483646 w 687"/>
              <a:gd name="T15" fmla="*/ 2147483646 h 738"/>
              <a:gd name="T16" fmla="*/ 2147483646 w 687"/>
              <a:gd name="T17" fmla="*/ 2147483646 h 738"/>
              <a:gd name="T18" fmla="*/ 2147483646 w 687"/>
              <a:gd name="T19" fmla="*/ 2147483646 h 738"/>
              <a:gd name="T20" fmla="*/ 2147483646 w 687"/>
              <a:gd name="T21" fmla="*/ 2147483646 h 738"/>
              <a:gd name="T22" fmla="*/ 2147483646 w 687"/>
              <a:gd name="T23" fmla="*/ 2147483646 h 738"/>
              <a:gd name="T24" fmla="*/ 2147483646 w 687"/>
              <a:gd name="T25" fmla="*/ 2147483646 h 738"/>
              <a:gd name="T26" fmla="*/ 2147483646 w 687"/>
              <a:gd name="T27" fmla="*/ 2147483646 h 738"/>
              <a:gd name="T28" fmla="*/ 2147483646 w 687"/>
              <a:gd name="T29" fmla="*/ 2147483646 h 738"/>
              <a:gd name="T30" fmla="*/ 2147483646 w 687"/>
              <a:gd name="T31" fmla="*/ 2147483646 h 738"/>
              <a:gd name="T32" fmla="*/ 2147483646 w 687"/>
              <a:gd name="T33" fmla="*/ 2147483646 h 738"/>
              <a:gd name="T34" fmla="*/ 2147483646 w 687"/>
              <a:gd name="T35" fmla="*/ 2147483646 h 738"/>
              <a:gd name="T36" fmla="*/ 2147483646 w 687"/>
              <a:gd name="T37" fmla="*/ 2147483646 h 738"/>
              <a:gd name="T38" fmla="*/ 2147483646 w 687"/>
              <a:gd name="T39" fmla="*/ 2147483646 h 738"/>
              <a:gd name="T40" fmla="*/ 2147483646 w 687"/>
              <a:gd name="T41" fmla="*/ 2147483646 h 738"/>
              <a:gd name="T42" fmla="*/ 2147483646 w 687"/>
              <a:gd name="T43" fmla="*/ 2147483646 h 738"/>
              <a:gd name="T44" fmla="*/ 2147483646 w 687"/>
              <a:gd name="T45" fmla="*/ 2147483646 h 738"/>
              <a:gd name="T46" fmla="*/ 2147483646 w 687"/>
              <a:gd name="T47" fmla="*/ 2147483646 h 738"/>
              <a:gd name="T48" fmla="*/ 2147483646 w 687"/>
              <a:gd name="T49" fmla="*/ 2147483646 h 738"/>
              <a:gd name="T50" fmla="*/ 2147483646 w 687"/>
              <a:gd name="T51" fmla="*/ 2147483646 h 738"/>
              <a:gd name="T52" fmla="*/ 2147483646 w 687"/>
              <a:gd name="T53" fmla="*/ 2147483646 h 738"/>
              <a:gd name="T54" fmla="*/ 2147483646 w 687"/>
              <a:gd name="T55" fmla="*/ 2147483646 h 738"/>
              <a:gd name="T56" fmla="*/ 2147483646 w 687"/>
              <a:gd name="T57" fmla="*/ 2147483646 h 738"/>
              <a:gd name="T58" fmla="*/ 2147483646 w 687"/>
              <a:gd name="T59" fmla="*/ 2147483646 h 738"/>
              <a:gd name="T60" fmla="*/ 2147483646 w 687"/>
              <a:gd name="T61" fmla="*/ 2147483646 h 738"/>
              <a:gd name="T62" fmla="*/ 2147483646 w 687"/>
              <a:gd name="T63" fmla="*/ 2147483646 h 738"/>
              <a:gd name="T64" fmla="*/ 2147483646 w 687"/>
              <a:gd name="T65" fmla="*/ 2147483646 h 738"/>
              <a:gd name="T66" fmla="*/ 2147483646 w 687"/>
              <a:gd name="T67" fmla="*/ 2147483646 h 738"/>
              <a:gd name="T68" fmla="*/ 2147483646 w 687"/>
              <a:gd name="T69" fmla="*/ 2147483646 h 738"/>
              <a:gd name="T70" fmla="*/ 2147483646 w 687"/>
              <a:gd name="T71" fmla="*/ 2147483646 h 738"/>
              <a:gd name="T72" fmla="*/ 2147483646 w 687"/>
              <a:gd name="T73" fmla="*/ 2147483646 h 738"/>
              <a:gd name="T74" fmla="*/ 2147483646 w 687"/>
              <a:gd name="T75" fmla="*/ 2147483646 h 738"/>
              <a:gd name="T76" fmla="*/ 2147483646 w 687"/>
              <a:gd name="T77" fmla="*/ 2147483646 h 738"/>
              <a:gd name="T78" fmla="*/ 2147483646 w 687"/>
              <a:gd name="T79" fmla="*/ 2147483646 h 738"/>
              <a:gd name="T80" fmla="*/ 2147483646 w 687"/>
              <a:gd name="T81" fmla="*/ 2147483646 h 738"/>
              <a:gd name="T82" fmla="*/ 2147483646 w 687"/>
              <a:gd name="T83" fmla="*/ 2147483646 h 738"/>
              <a:gd name="T84" fmla="*/ 2147483646 w 687"/>
              <a:gd name="T85" fmla="*/ 2147483646 h 738"/>
              <a:gd name="T86" fmla="*/ 2147483646 w 687"/>
              <a:gd name="T87" fmla="*/ 2147483646 h 738"/>
              <a:gd name="T88" fmla="*/ 2147483646 w 687"/>
              <a:gd name="T89" fmla="*/ 2147483646 h 738"/>
              <a:gd name="T90" fmla="*/ 2147483646 w 687"/>
              <a:gd name="T91" fmla="*/ 2147483646 h 738"/>
              <a:gd name="T92" fmla="*/ 2147483646 w 687"/>
              <a:gd name="T93" fmla="*/ 2147483646 h 738"/>
              <a:gd name="T94" fmla="*/ 2147483646 w 687"/>
              <a:gd name="T95" fmla="*/ 2147483646 h 738"/>
              <a:gd name="T96" fmla="*/ 2147483646 w 687"/>
              <a:gd name="T97" fmla="*/ 2147483646 h 738"/>
              <a:gd name="T98" fmla="*/ 2147483646 w 687"/>
              <a:gd name="T99" fmla="*/ 2147483646 h 738"/>
              <a:gd name="T100" fmla="*/ 2147483646 w 687"/>
              <a:gd name="T101" fmla="*/ 2147483646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7"/>
              <a:gd name="T154" fmla="*/ 0 h 738"/>
              <a:gd name="T155" fmla="*/ 687 w 687"/>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7" h="738">
                <a:moveTo>
                  <a:pt x="279" y="18"/>
                </a:moveTo>
                <a:cubicBezTo>
                  <a:pt x="286" y="14"/>
                  <a:pt x="291" y="8"/>
                  <a:pt x="299" y="6"/>
                </a:cubicBezTo>
                <a:cubicBezTo>
                  <a:pt x="329" y="0"/>
                  <a:pt x="311" y="12"/>
                  <a:pt x="327" y="22"/>
                </a:cubicBezTo>
                <a:cubicBezTo>
                  <a:pt x="344" y="33"/>
                  <a:pt x="372" y="40"/>
                  <a:pt x="391" y="46"/>
                </a:cubicBezTo>
                <a:cubicBezTo>
                  <a:pt x="406" y="68"/>
                  <a:pt x="407" y="85"/>
                  <a:pt x="435" y="94"/>
                </a:cubicBezTo>
                <a:cubicBezTo>
                  <a:pt x="436" y="98"/>
                  <a:pt x="436" y="104"/>
                  <a:pt x="439" y="106"/>
                </a:cubicBezTo>
                <a:cubicBezTo>
                  <a:pt x="446" y="111"/>
                  <a:pt x="463" y="114"/>
                  <a:pt x="463" y="114"/>
                </a:cubicBezTo>
                <a:cubicBezTo>
                  <a:pt x="473" y="129"/>
                  <a:pt x="473" y="150"/>
                  <a:pt x="487" y="162"/>
                </a:cubicBezTo>
                <a:cubicBezTo>
                  <a:pt x="525" y="195"/>
                  <a:pt x="561" y="201"/>
                  <a:pt x="603" y="222"/>
                </a:cubicBezTo>
                <a:cubicBezTo>
                  <a:pt x="616" y="228"/>
                  <a:pt x="630" y="228"/>
                  <a:pt x="643" y="234"/>
                </a:cubicBezTo>
                <a:cubicBezTo>
                  <a:pt x="650" y="242"/>
                  <a:pt x="653" y="255"/>
                  <a:pt x="663" y="258"/>
                </a:cubicBezTo>
                <a:cubicBezTo>
                  <a:pt x="677" y="261"/>
                  <a:pt x="642" y="212"/>
                  <a:pt x="667" y="250"/>
                </a:cubicBezTo>
                <a:cubicBezTo>
                  <a:pt x="674" y="299"/>
                  <a:pt x="679" y="262"/>
                  <a:pt x="687" y="302"/>
                </a:cubicBezTo>
                <a:cubicBezTo>
                  <a:pt x="682" y="310"/>
                  <a:pt x="676" y="318"/>
                  <a:pt x="671" y="326"/>
                </a:cubicBezTo>
                <a:cubicBezTo>
                  <a:pt x="656" y="348"/>
                  <a:pt x="676" y="367"/>
                  <a:pt x="647" y="386"/>
                </a:cubicBezTo>
                <a:cubicBezTo>
                  <a:pt x="642" y="406"/>
                  <a:pt x="628" y="422"/>
                  <a:pt x="611" y="434"/>
                </a:cubicBezTo>
                <a:cubicBezTo>
                  <a:pt x="605" y="443"/>
                  <a:pt x="596" y="449"/>
                  <a:pt x="591" y="458"/>
                </a:cubicBezTo>
                <a:cubicBezTo>
                  <a:pt x="577" y="482"/>
                  <a:pt x="583" y="510"/>
                  <a:pt x="567" y="534"/>
                </a:cubicBezTo>
                <a:cubicBezTo>
                  <a:pt x="563" y="597"/>
                  <a:pt x="564" y="579"/>
                  <a:pt x="551" y="618"/>
                </a:cubicBezTo>
                <a:cubicBezTo>
                  <a:pt x="546" y="658"/>
                  <a:pt x="550" y="640"/>
                  <a:pt x="539" y="674"/>
                </a:cubicBezTo>
                <a:cubicBezTo>
                  <a:pt x="538" y="678"/>
                  <a:pt x="535" y="686"/>
                  <a:pt x="535" y="686"/>
                </a:cubicBezTo>
                <a:cubicBezTo>
                  <a:pt x="528" y="738"/>
                  <a:pt x="498" y="733"/>
                  <a:pt x="451" y="738"/>
                </a:cubicBezTo>
                <a:cubicBezTo>
                  <a:pt x="434" y="737"/>
                  <a:pt x="416" y="737"/>
                  <a:pt x="399" y="734"/>
                </a:cubicBezTo>
                <a:cubicBezTo>
                  <a:pt x="384" y="731"/>
                  <a:pt x="388" y="722"/>
                  <a:pt x="379" y="714"/>
                </a:cubicBezTo>
                <a:cubicBezTo>
                  <a:pt x="371" y="707"/>
                  <a:pt x="343" y="684"/>
                  <a:pt x="331" y="678"/>
                </a:cubicBezTo>
                <a:cubicBezTo>
                  <a:pt x="285" y="653"/>
                  <a:pt x="216" y="656"/>
                  <a:pt x="171" y="654"/>
                </a:cubicBezTo>
                <a:cubicBezTo>
                  <a:pt x="160" y="637"/>
                  <a:pt x="146" y="626"/>
                  <a:pt x="139" y="606"/>
                </a:cubicBezTo>
                <a:cubicBezTo>
                  <a:pt x="147" y="601"/>
                  <a:pt x="155" y="595"/>
                  <a:pt x="163" y="590"/>
                </a:cubicBezTo>
                <a:cubicBezTo>
                  <a:pt x="180" y="579"/>
                  <a:pt x="167" y="538"/>
                  <a:pt x="195" y="530"/>
                </a:cubicBezTo>
                <a:cubicBezTo>
                  <a:pt x="209" y="526"/>
                  <a:pt x="224" y="527"/>
                  <a:pt x="239" y="526"/>
                </a:cubicBezTo>
                <a:cubicBezTo>
                  <a:pt x="267" y="498"/>
                  <a:pt x="243" y="528"/>
                  <a:pt x="255" y="458"/>
                </a:cubicBezTo>
                <a:cubicBezTo>
                  <a:pt x="256" y="451"/>
                  <a:pt x="268" y="425"/>
                  <a:pt x="271" y="418"/>
                </a:cubicBezTo>
                <a:cubicBezTo>
                  <a:pt x="276" y="406"/>
                  <a:pt x="303" y="398"/>
                  <a:pt x="303" y="398"/>
                </a:cubicBezTo>
                <a:cubicBezTo>
                  <a:pt x="326" y="364"/>
                  <a:pt x="313" y="338"/>
                  <a:pt x="283" y="318"/>
                </a:cubicBezTo>
                <a:cubicBezTo>
                  <a:pt x="257" y="301"/>
                  <a:pt x="249" y="298"/>
                  <a:pt x="215" y="294"/>
                </a:cubicBezTo>
                <a:cubicBezTo>
                  <a:pt x="187" y="275"/>
                  <a:pt x="147" y="278"/>
                  <a:pt x="123" y="254"/>
                </a:cubicBezTo>
                <a:cubicBezTo>
                  <a:pt x="127" y="255"/>
                  <a:pt x="134" y="262"/>
                  <a:pt x="135" y="258"/>
                </a:cubicBezTo>
                <a:cubicBezTo>
                  <a:pt x="137" y="248"/>
                  <a:pt x="128" y="240"/>
                  <a:pt x="127" y="230"/>
                </a:cubicBezTo>
                <a:cubicBezTo>
                  <a:pt x="124" y="191"/>
                  <a:pt x="134" y="191"/>
                  <a:pt x="159" y="174"/>
                </a:cubicBezTo>
                <a:cubicBezTo>
                  <a:pt x="176" y="148"/>
                  <a:pt x="161" y="150"/>
                  <a:pt x="135" y="154"/>
                </a:cubicBezTo>
                <a:cubicBezTo>
                  <a:pt x="96" y="180"/>
                  <a:pt x="127" y="164"/>
                  <a:pt x="87" y="174"/>
                </a:cubicBezTo>
                <a:cubicBezTo>
                  <a:pt x="79" y="176"/>
                  <a:pt x="71" y="179"/>
                  <a:pt x="63" y="182"/>
                </a:cubicBezTo>
                <a:cubicBezTo>
                  <a:pt x="59" y="183"/>
                  <a:pt x="51" y="186"/>
                  <a:pt x="51" y="186"/>
                </a:cubicBezTo>
                <a:cubicBezTo>
                  <a:pt x="42" y="185"/>
                  <a:pt x="32" y="186"/>
                  <a:pt x="23" y="182"/>
                </a:cubicBezTo>
                <a:cubicBezTo>
                  <a:pt x="0" y="173"/>
                  <a:pt x="6" y="141"/>
                  <a:pt x="27" y="134"/>
                </a:cubicBezTo>
                <a:cubicBezTo>
                  <a:pt x="34" y="123"/>
                  <a:pt x="55" y="106"/>
                  <a:pt x="67" y="102"/>
                </a:cubicBezTo>
                <a:cubicBezTo>
                  <a:pt x="78" y="85"/>
                  <a:pt x="92" y="76"/>
                  <a:pt x="111" y="70"/>
                </a:cubicBezTo>
                <a:cubicBezTo>
                  <a:pt x="125" y="49"/>
                  <a:pt x="151" y="43"/>
                  <a:pt x="175" y="38"/>
                </a:cubicBezTo>
                <a:cubicBezTo>
                  <a:pt x="196" y="24"/>
                  <a:pt x="227" y="12"/>
                  <a:pt x="251" y="10"/>
                </a:cubicBezTo>
                <a:cubicBezTo>
                  <a:pt x="271" y="8"/>
                  <a:pt x="311" y="6"/>
                  <a:pt x="311" y="6"/>
                </a:cubicBezTo>
                <a:lnTo>
                  <a:pt x="279" y="18"/>
                </a:lnTo>
                <a:close/>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172" name="Text Box 24"/>
          <p:cNvSpPr txBox="1">
            <a:spLocks noChangeArrowheads="1"/>
          </p:cNvSpPr>
          <p:nvPr/>
        </p:nvSpPr>
        <p:spPr bwMode="auto">
          <a:xfrm>
            <a:off x="5502275" y="3225800"/>
            <a:ext cx="3657600" cy="363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300" b="1">
                <a:solidFill>
                  <a:srgbClr val="0000FF"/>
                </a:solidFill>
                <a:latin typeface="Times New Roman" panose="02020603050405020304" pitchFamily="18" charset="0"/>
                <a:cs typeface="Times New Roman" panose="02020603050405020304" pitchFamily="18" charset="0"/>
              </a:rPr>
              <a:t>Lê Lợi (1385 - 1433) là một hào trưởng có uy tín lớn ở vùng Lam Sơn (Thanh Hóa). Trước cảnh nước mất, nhân dân lầm than, ông đã dốc hết tài sản để chiêu tập nghĩa sĩ, bí mật liên lạc với các hào kiệt, xây dựng lực lượng, chọn Lam Sơn làm căn cứ.</a:t>
            </a:r>
          </a:p>
        </p:txBody>
      </p:sp>
      <p:pic>
        <p:nvPicPr>
          <p:cNvPr id="7173"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0"/>
            <a:ext cx="3695700" cy="31384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7131"/>
                                        </p:tgtEl>
                                        <p:attrNameLst>
                                          <p:attrName>style.visibility</p:attrName>
                                        </p:attrNameLst>
                                      </p:cBhvr>
                                      <p:to>
                                        <p:strVal val="visible"/>
                                      </p:to>
                                    </p:set>
                                    <p:animEffect transition="in" filter="wipe(down)">
                                      <p:cBhvr>
                                        <p:cTn id="12" dur="2000"/>
                                        <p:tgtEl>
                                          <p:spTgt spid="47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70104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Freeform 3"/>
          <p:cNvSpPr>
            <a:spLocks/>
          </p:cNvSpPr>
          <p:nvPr/>
        </p:nvSpPr>
        <p:spPr bwMode="auto">
          <a:xfrm rot="2111935">
            <a:off x="3962400" y="2590800"/>
            <a:ext cx="252413" cy="3656013"/>
          </a:xfrm>
          <a:custGeom>
            <a:avLst/>
            <a:gdLst>
              <a:gd name="T0" fmla="*/ 2147483646 w 360"/>
              <a:gd name="T1" fmla="*/ 2147483646 h 1180"/>
              <a:gd name="T2" fmla="*/ 2147483646 w 360"/>
              <a:gd name="T3" fmla="*/ 2147483646 h 1180"/>
              <a:gd name="T4" fmla="*/ 2147483646 w 360"/>
              <a:gd name="T5" fmla="*/ 2147483646 h 1180"/>
              <a:gd name="T6" fmla="*/ 2147483646 w 360"/>
              <a:gd name="T7" fmla="*/ 2147483646 h 1180"/>
              <a:gd name="T8" fmla="*/ 2147483646 w 360"/>
              <a:gd name="T9" fmla="*/ 0 h 1180"/>
              <a:gd name="T10" fmla="*/ 0 60000 65536"/>
              <a:gd name="T11" fmla="*/ 0 60000 65536"/>
              <a:gd name="T12" fmla="*/ 0 60000 65536"/>
              <a:gd name="T13" fmla="*/ 0 60000 65536"/>
              <a:gd name="T14" fmla="*/ 0 60000 65536"/>
              <a:gd name="T15" fmla="*/ 0 w 360"/>
              <a:gd name="T16" fmla="*/ 0 h 1180"/>
              <a:gd name="T17" fmla="*/ 360 w 360"/>
              <a:gd name="T18" fmla="*/ 1180 h 1180"/>
            </a:gdLst>
            <a:ahLst/>
            <a:cxnLst>
              <a:cxn ang="T10">
                <a:pos x="T0" y="T1"/>
              </a:cxn>
              <a:cxn ang="T11">
                <a:pos x="T2" y="T3"/>
              </a:cxn>
              <a:cxn ang="T12">
                <a:pos x="T4" y="T5"/>
              </a:cxn>
              <a:cxn ang="T13">
                <a:pos x="T6" y="T7"/>
              </a:cxn>
              <a:cxn ang="T14">
                <a:pos x="T8" y="T9"/>
              </a:cxn>
            </a:cxnLst>
            <a:rect l="T15" t="T16" r="T17" b="T18"/>
            <a:pathLst>
              <a:path w="360" h="1180">
                <a:moveTo>
                  <a:pt x="360" y="1180"/>
                </a:moveTo>
                <a:cubicBezTo>
                  <a:pt x="348" y="1156"/>
                  <a:pt x="331" y="1129"/>
                  <a:pt x="288" y="1036"/>
                </a:cubicBezTo>
                <a:cubicBezTo>
                  <a:pt x="245" y="943"/>
                  <a:pt x="145" y="747"/>
                  <a:pt x="100" y="624"/>
                </a:cubicBezTo>
                <a:cubicBezTo>
                  <a:pt x="55" y="501"/>
                  <a:pt x="32" y="404"/>
                  <a:pt x="16" y="300"/>
                </a:cubicBezTo>
                <a:cubicBezTo>
                  <a:pt x="0" y="196"/>
                  <a:pt x="6" y="62"/>
                  <a:pt x="4" y="0"/>
                </a:cubicBezTo>
              </a:path>
            </a:pathLst>
          </a:custGeom>
          <a:noFill/>
          <a:ln w="76200">
            <a:solidFill>
              <a:srgbClr val="FF0000"/>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196" name="Text Box 15"/>
          <p:cNvSpPr txBox="1">
            <a:spLocks noChangeArrowheads="1"/>
          </p:cNvSpPr>
          <p:nvPr/>
        </p:nvSpPr>
        <p:spPr bwMode="auto">
          <a:xfrm>
            <a:off x="2931782" y="6477000"/>
            <a:ext cx="5526418"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Lược đồ đường tiến quân ra Bắc của nghĩa quân Lam Sơn</a:t>
            </a:r>
          </a:p>
        </p:txBody>
      </p:sp>
      <p:sp>
        <p:nvSpPr>
          <p:cNvPr id="8197" name="Text Box 13"/>
          <p:cNvSpPr txBox="1">
            <a:spLocks noChangeArrowheads="1"/>
          </p:cNvSpPr>
          <p:nvPr/>
        </p:nvSpPr>
        <p:spPr bwMode="auto">
          <a:xfrm>
            <a:off x="0" y="0"/>
            <a:ext cx="22860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100" b="1">
                <a:latin typeface="Times New Roman" panose="02020603050405020304" pitchFamily="18" charset="0"/>
                <a:cs typeface="Times New Roman" panose="02020603050405020304" pitchFamily="18" charset="0"/>
              </a:rPr>
              <a:t>   Tháng 9 năm  1426, nghĩa quân tiến ra Bắc, chiến thắng nhiều trận lớn, quân Minh lâm vào thế phòng ngự, rút vào thành Đông Quan cố thủ.</a:t>
            </a:r>
            <a:r>
              <a:rPr lang="en-US" altLang="en-US" sz="2400" b="1">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down)">
                                      <p:cBhvr>
                                        <p:cTn id="7"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30188" y="1524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1) </a:t>
            </a:r>
            <a:r>
              <a:rPr lang="en-US" altLang="en-US" sz="3600" b="1" u="sng">
                <a:solidFill>
                  <a:srgbClr val="0000FF"/>
                </a:solidFill>
                <a:latin typeface="Times New Roman" panose="02020603050405020304" pitchFamily="18" charset="0"/>
                <a:cs typeface="Times New Roman" panose="02020603050405020304" pitchFamily="18" charset="0"/>
              </a:rPr>
              <a:t>Vài nét về Lê lợi</a:t>
            </a:r>
            <a:r>
              <a:rPr lang="en-US" altLang="en-US" sz="3600" b="1">
                <a:solidFill>
                  <a:srgbClr val="0000FF"/>
                </a:solidFill>
                <a:latin typeface="Times New Roman" panose="02020603050405020304" pitchFamily="18" charset="0"/>
                <a:cs typeface="Times New Roman" panose="02020603050405020304" pitchFamily="18" charset="0"/>
              </a:rPr>
              <a:t>.</a:t>
            </a:r>
          </a:p>
        </p:txBody>
      </p:sp>
      <p:sp>
        <p:nvSpPr>
          <p:cNvPr id="82952" name="Text Box 8"/>
          <p:cNvSpPr txBox="1">
            <a:spLocks noChangeArrowheads="1"/>
          </p:cNvSpPr>
          <p:nvPr/>
        </p:nvSpPr>
        <p:spPr bwMode="auto">
          <a:xfrm>
            <a:off x="304800" y="1066800"/>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2) </a:t>
            </a:r>
            <a:r>
              <a:rPr lang="en-US" altLang="en-US" sz="3600" b="1" u="sng">
                <a:solidFill>
                  <a:srgbClr val="0000FF"/>
                </a:solidFill>
                <a:latin typeface="Times New Roman" panose="02020603050405020304" pitchFamily="18" charset="0"/>
                <a:cs typeface="Times New Roman" panose="02020603050405020304" pitchFamily="18" charset="0"/>
              </a:rPr>
              <a:t>Ải Chi Lăng</a:t>
            </a:r>
          </a:p>
        </p:txBody>
      </p:sp>
      <p:sp>
        <p:nvSpPr>
          <p:cNvPr id="82954" name="Text Box 10"/>
          <p:cNvSpPr txBox="1">
            <a:spLocks noChangeArrowheads="1"/>
          </p:cNvSpPr>
          <p:nvPr/>
        </p:nvSpPr>
        <p:spPr bwMode="auto">
          <a:xfrm>
            <a:off x="12700" y="44196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 Theo em với địa thế như vậy Chi Lăng có lợi gì cho ta và có hại gì cho </a:t>
            </a:r>
            <a:r>
              <a:rPr lang="en-US" altLang="en-US" sz="3600" b="1" smtClean="0">
                <a:solidFill>
                  <a:srgbClr val="0000FF"/>
                </a:solidFill>
                <a:latin typeface="Times New Roman" panose="02020603050405020304" pitchFamily="18" charset="0"/>
                <a:cs typeface="Times New Roman" panose="02020603050405020304" pitchFamily="18" charset="0"/>
              </a:rPr>
              <a:t>địch?</a:t>
            </a:r>
            <a:endParaRPr lang="en-US" altLang="en-US" sz="3600" b="1">
              <a:solidFill>
                <a:srgbClr val="0000FF"/>
              </a:solidFill>
              <a:latin typeface="Times New Roman" panose="02020603050405020304" pitchFamily="18" charset="0"/>
              <a:cs typeface="Times New Roman" panose="02020603050405020304" pitchFamily="18" charset="0"/>
            </a:endParaRPr>
          </a:p>
        </p:txBody>
      </p:sp>
      <p:sp>
        <p:nvSpPr>
          <p:cNvPr id="82957" name="Text Box 13"/>
          <p:cNvSpPr txBox="1">
            <a:spLocks noChangeArrowheads="1"/>
          </p:cNvSpPr>
          <p:nvPr/>
        </p:nvSpPr>
        <p:spPr bwMode="auto">
          <a:xfrm>
            <a:off x="12700" y="2071688"/>
            <a:ext cx="9131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Thung lũng Chi Lăng thuộc tỉnh nào ở nước ta?</a:t>
            </a:r>
          </a:p>
        </p:txBody>
      </p:sp>
      <p:sp>
        <p:nvSpPr>
          <p:cNvPr id="82958" name="Text Box 14"/>
          <p:cNvSpPr txBox="1">
            <a:spLocks noChangeArrowheads="1"/>
          </p:cNvSpPr>
          <p:nvPr/>
        </p:nvSpPr>
        <p:spPr bwMode="auto">
          <a:xfrm>
            <a:off x="-3175" y="3429000"/>
            <a:ext cx="94519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500" b="1">
                <a:latin typeface="Times New Roman" panose="02020603050405020304" pitchFamily="18" charset="0"/>
                <a:cs typeface="Times New Roman" panose="02020603050405020304" pitchFamily="18" charset="0"/>
              </a:rPr>
              <a:t>Thung lũng Chi Lăng có địa hình như thế </a:t>
            </a:r>
            <a:r>
              <a:rPr lang="en-US" altLang="en-US" sz="3500" b="1" smtClean="0">
                <a:latin typeface="Times New Roman" panose="02020603050405020304" pitchFamily="18" charset="0"/>
                <a:cs typeface="Times New Roman" panose="02020603050405020304" pitchFamily="18" charset="0"/>
              </a:rPr>
              <a:t>nào?</a:t>
            </a:r>
            <a:endParaRPr lang="en-US" altLang="en-US" sz="35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wipe(down)">
                                      <p:cBhvr>
                                        <p:cTn id="7" dur="500"/>
                                        <p:tgtEl>
                                          <p:spTgt spid="829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957"/>
                                        </p:tgtEl>
                                        <p:attrNameLst>
                                          <p:attrName>style.visibility</p:attrName>
                                        </p:attrNameLst>
                                      </p:cBhvr>
                                      <p:to>
                                        <p:strVal val="visible"/>
                                      </p:to>
                                    </p:set>
                                    <p:anim calcmode="lin" valueType="num">
                                      <p:cBhvr additive="base">
                                        <p:cTn id="12" dur="2000" fill="hold"/>
                                        <p:tgtEl>
                                          <p:spTgt spid="82957"/>
                                        </p:tgtEl>
                                        <p:attrNameLst>
                                          <p:attrName>ppt_x</p:attrName>
                                        </p:attrNameLst>
                                      </p:cBhvr>
                                      <p:tavLst>
                                        <p:tav tm="0">
                                          <p:val>
                                            <p:strVal val="#ppt_x"/>
                                          </p:val>
                                        </p:tav>
                                        <p:tav tm="100000">
                                          <p:val>
                                            <p:strVal val="#ppt_x"/>
                                          </p:val>
                                        </p:tav>
                                      </p:tavLst>
                                    </p:anim>
                                    <p:anim calcmode="lin" valueType="num">
                                      <p:cBhvr additive="base">
                                        <p:cTn id="13" dur="2000" fill="hold"/>
                                        <p:tgtEl>
                                          <p:spTgt spid="8295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2958"/>
                                        </p:tgtEl>
                                        <p:attrNameLst>
                                          <p:attrName>style.visibility</p:attrName>
                                        </p:attrNameLst>
                                      </p:cBhvr>
                                      <p:to>
                                        <p:strVal val="visible"/>
                                      </p:to>
                                    </p:set>
                                    <p:animEffect transition="in" filter="diamond(in)">
                                      <p:cBhvr>
                                        <p:cTn id="18" dur="2000"/>
                                        <p:tgtEl>
                                          <p:spTgt spid="829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2954"/>
                                        </p:tgtEl>
                                        <p:attrNameLst>
                                          <p:attrName>style.visibility</p:attrName>
                                        </p:attrNameLst>
                                      </p:cBhvr>
                                      <p:to>
                                        <p:strVal val="visible"/>
                                      </p:to>
                                    </p:set>
                                    <p:animEffect transition="in" filter="checkerboard(across)">
                                      <p:cBhvr>
                                        <p:cTn id="23" dur="500"/>
                                        <p:tgtEl>
                                          <p:spTgt spid="829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82954"/>
                                        </p:tgtEl>
                                      </p:cBhvr>
                                    </p:animEffect>
                                    <p:set>
                                      <p:cBhvr>
                                        <p:cTn id="28" dur="1" fill="hold">
                                          <p:stCondLst>
                                            <p:cond delay="499"/>
                                          </p:stCondLst>
                                        </p:cTn>
                                        <p:tgtEl>
                                          <p:spTgt spid="829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P spid="82954" grpId="0"/>
      <p:bldP spid="82954" grpId="1"/>
      <p:bldP spid="82957" grpId="0"/>
      <p:bldP spid="829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ay Khao 2"/>
          <p:cNvPicPr>
            <a:picLocks noChangeAspect="1" noChangeArrowheads="1"/>
          </p:cNvPicPr>
          <p:nvPr/>
        </p:nvPicPr>
        <p:blipFill>
          <a:blip r:embed="rId3">
            <a:extLst>
              <a:ext uri="{28A0092B-C50C-407E-A947-70E740481C1C}">
                <a14:useLocalDpi xmlns:a14="http://schemas.microsoft.com/office/drawing/2010/main" val="0"/>
              </a:ext>
            </a:extLst>
          </a:blip>
          <a:srcRect l="3145" r="1872"/>
          <a:stretch>
            <a:fillRect/>
          </a:stretch>
        </p:blipFill>
        <p:spPr bwMode="auto">
          <a:xfrm>
            <a:off x="0" y="0"/>
            <a:ext cx="4343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Oval 3"/>
          <p:cNvSpPr>
            <a:spLocks noChangeArrowheads="1"/>
          </p:cNvSpPr>
          <p:nvPr/>
        </p:nvSpPr>
        <p:spPr bwMode="auto">
          <a:xfrm>
            <a:off x="2133600" y="1295400"/>
            <a:ext cx="381000" cy="2286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89092" name="Oval 4"/>
          <p:cNvSpPr>
            <a:spLocks noChangeArrowheads="1"/>
          </p:cNvSpPr>
          <p:nvPr/>
        </p:nvSpPr>
        <p:spPr bwMode="auto">
          <a:xfrm>
            <a:off x="2590800" y="1295400"/>
            <a:ext cx="228600" cy="1524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89093" name="Oval 5"/>
          <p:cNvSpPr>
            <a:spLocks noChangeArrowheads="1"/>
          </p:cNvSpPr>
          <p:nvPr/>
        </p:nvSpPr>
        <p:spPr bwMode="auto">
          <a:xfrm>
            <a:off x="1828800" y="3733800"/>
            <a:ext cx="381000" cy="2286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89094" name="Oval 6"/>
          <p:cNvSpPr>
            <a:spLocks noChangeArrowheads="1"/>
          </p:cNvSpPr>
          <p:nvPr/>
        </p:nvSpPr>
        <p:spPr bwMode="auto">
          <a:xfrm>
            <a:off x="2438400" y="3505200"/>
            <a:ext cx="228600" cy="3810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89095" name="Oval 7"/>
          <p:cNvSpPr>
            <a:spLocks noChangeArrowheads="1"/>
          </p:cNvSpPr>
          <p:nvPr/>
        </p:nvSpPr>
        <p:spPr bwMode="auto">
          <a:xfrm>
            <a:off x="2057400" y="838200"/>
            <a:ext cx="228600" cy="3048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pic>
        <p:nvPicPr>
          <p:cNvPr id="89098" name="Picture 10" descr="img1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0"/>
            <a:ext cx="4800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Picture 11" descr="400px-Quym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09800"/>
            <a:ext cx="4800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0" name="Rectangle 12"/>
          <p:cNvSpPr>
            <a:spLocks noChangeArrowheads="1"/>
          </p:cNvSpPr>
          <p:nvPr/>
        </p:nvSpPr>
        <p:spPr bwMode="auto">
          <a:xfrm>
            <a:off x="4718050" y="6324600"/>
            <a:ext cx="389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Dãy núi Quỷ Môn Quan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095"/>
                                        </p:tgtEl>
                                        <p:attrNameLst>
                                          <p:attrName>style.visibility</p:attrName>
                                        </p:attrNameLst>
                                      </p:cBhvr>
                                      <p:to>
                                        <p:strVal val="visible"/>
                                      </p:to>
                                    </p:set>
                                    <p:animEffect transition="in" filter="box(in)">
                                      <p:cBhvr>
                                        <p:cTn id="7" dur="500"/>
                                        <p:tgtEl>
                                          <p:spTgt spid="8909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9092"/>
                                        </p:tgtEl>
                                        <p:attrNameLst>
                                          <p:attrName>style.visibility</p:attrName>
                                        </p:attrNameLst>
                                      </p:cBhvr>
                                      <p:to>
                                        <p:strVal val="visible"/>
                                      </p:to>
                                    </p:set>
                                    <p:animEffect transition="in" filter="box(in)">
                                      <p:cBhvr>
                                        <p:cTn id="12" dur="500"/>
                                        <p:tgtEl>
                                          <p:spTgt spid="89092"/>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9091"/>
                                        </p:tgtEl>
                                        <p:attrNameLst>
                                          <p:attrName>style.visibility</p:attrName>
                                        </p:attrNameLst>
                                      </p:cBhvr>
                                      <p:to>
                                        <p:strVal val="visible"/>
                                      </p:to>
                                    </p:set>
                                    <p:animEffect transition="in" filter="box(in)">
                                      <p:cBhvr>
                                        <p:cTn id="17" dur="500"/>
                                        <p:tgtEl>
                                          <p:spTgt spid="89091"/>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9093"/>
                                        </p:tgtEl>
                                        <p:attrNameLst>
                                          <p:attrName>style.visibility</p:attrName>
                                        </p:attrNameLst>
                                      </p:cBhvr>
                                      <p:to>
                                        <p:strVal val="visible"/>
                                      </p:to>
                                    </p:set>
                                    <p:animEffect transition="in" filter="box(in)">
                                      <p:cBhvr>
                                        <p:cTn id="22" dur="500"/>
                                        <p:tgtEl>
                                          <p:spTgt spid="89093"/>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9094"/>
                                        </p:tgtEl>
                                        <p:attrNameLst>
                                          <p:attrName>style.visibility</p:attrName>
                                        </p:attrNameLst>
                                      </p:cBhvr>
                                      <p:to>
                                        <p:strVal val="visible"/>
                                      </p:to>
                                    </p:set>
                                    <p:animEffect transition="in" filter="box(in)">
                                      <p:cBhvr>
                                        <p:cTn id="27" dur="500"/>
                                        <p:tgtEl>
                                          <p:spTgt spid="89094"/>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8909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89098"/>
                                        </p:tgtEl>
                                      </p:cBhvr>
                                    </p:animEffect>
                                    <p:set>
                                      <p:cBhvr>
                                        <p:cTn id="36" dur="1" fill="hold">
                                          <p:stCondLst>
                                            <p:cond delay="499"/>
                                          </p:stCondLst>
                                        </p:cTn>
                                        <p:tgtEl>
                                          <p:spTgt spid="8909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909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9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89092" grpId="0" animBg="1"/>
      <p:bldP spid="89093" grpId="0" animBg="1"/>
      <p:bldP spid="89094" grpId="0" animBg="1"/>
      <p:bldP spid="89095" grpId="0" animBg="1"/>
      <p:bldP spid="89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52400" y="1524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 1) </a:t>
            </a:r>
            <a:r>
              <a:rPr lang="en-US" altLang="en-US" sz="3600" b="1" u="sng">
                <a:solidFill>
                  <a:srgbClr val="0000FF"/>
                </a:solidFill>
                <a:latin typeface="Times New Roman" panose="02020603050405020304" pitchFamily="18" charset="0"/>
                <a:cs typeface="Times New Roman" panose="02020603050405020304" pitchFamily="18" charset="0"/>
              </a:rPr>
              <a:t>Vài nét về Lê lợi:</a:t>
            </a:r>
          </a:p>
        </p:txBody>
      </p:sp>
      <p:sp>
        <p:nvSpPr>
          <p:cNvPr id="11268" name="Text Box 7"/>
          <p:cNvSpPr txBox="1">
            <a:spLocks noChangeArrowheads="1"/>
          </p:cNvSpPr>
          <p:nvPr/>
        </p:nvSpPr>
        <p:spPr bwMode="auto">
          <a:xfrm>
            <a:off x="304800" y="909638"/>
            <a:ext cx="5051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2) </a:t>
            </a:r>
            <a:r>
              <a:rPr lang="en-US" altLang="en-US" sz="3600" b="1" u="sng">
                <a:solidFill>
                  <a:srgbClr val="0000FF"/>
                </a:solidFill>
                <a:latin typeface="Times New Roman" panose="02020603050405020304" pitchFamily="18" charset="0"/>
                <a:cs typeface="Times New Roman" panose="02020603050405020304" pitchFamily="18" charset="0"/>
              </a:rPr>
              <a:t>Ải Chi L</a:t>
            </a:r>
            <a:r>
              <a:rPr lang="en-US" altLang="en-US" b="1" u="sng">
                <a:solidFill>
                  <a:srgbClr val="0000FF"/>
                </a:solidFill>
                <a:latin typeface="Times New Roman" panose="02020603050405020304" pitchFamily="18" charset="0"/>
                <a:cs typeface="Times New Roman" panose="02020603050405020304" pitchFamily="18" charset="0"/>
              </a:rPr>
              <a:t>ă</a:t>
            </a:r>
            <a:r>
              <a:rPr lang="en-US" altLang="en-US" sz="3600" b="1" u="sng">
                <a:solidFill>
                  <a:srgbClr val="0000FF"/>
                </a:solidFill>
                <a:latin typeface="Times New Roman" panose="02020603050405020304" pitchFamily="18" charset="0"/>
                <a:cs typeface="Times New Roman" panose="02020603050405020304" pitchFamily="18" charset="0"/>
              </a:rPr>
              <a:t>ng:</a:t>
            </a:r>
          </a:p>
        </p:txBody>
      </p:sp>
      <p:sp>
        <p:nvSpPr>
          <p:cNvPr id="92171" name="AutoShape 11"/>
          <p:cNvSpPr>
            <a:spLocks noChangeArrowheads="1"/>
          </p:cNvSpPr>
          <p:nvPr/>
        </p:nvSpPr>
        <p:spPr bwMode="auto">
          <a:xfrm>
            <a:off x="2971800" y="2298700"/>
            <a:ext cx="6019800" cy="3492500"/>
          </a:xfrm>
          <a:prstGeom prst="irregularSeal1">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Hoạt động </a:t>
            </a:r>
          </a:p>
          <a:p>
            <a:pPr algn="ct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cá nhân</a:t>
            </a:r>
          </a:p>
        </p:txBody>
      </p:sp>
      <p:sp>
        <p:nvSpPr>
          <p:cNvPr id="92172" name="Text Box 12"/>
          <p:cNvSpPr txBox="1">
            <a:spLocks noChangeArrowheads="1"/>
          </p:cNvSpPr>
          <p:nvPr/>
        </p:nvSpPr>
        <p:spPr bwMode="auto">
          <a:xfrm>
            <a:off x="300038" y="1652588"/>
            <a:ext cx="5572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3) </a:t>
            </a:r>
            <a:r>
              <a:rPr lang="en-US" altLang="en-US" sz="3600" b="1" u="sng">
                <a:solidFill>
                  <a:srgbClr val="0000FF"/>
                </a:solidFill>
                <a:latin typeface="Times New Roman" panose="02020603050405020304" pitchFamily="18" charset="0"/>
                <a:cs typeface="Times New Roman" panose="02020603050405020304" pitchFamily="18" charset="0"/>
              </a:rPr>
              <a:t>Trận Chi Lăng: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72"/>
                                        </p:tgtEl>
                                        <p:attrNameLst>
                                          <p:attrName>style.visibility</p:attrName>
                                        </p:attrNameLst>
                                      </p:cBhvr>
                                      <p:to>
                                        <p:strVal val="visible"/>
                                      </p:to>
                                    </p:set>
                                    <p:anim calcmode="lin" valueType="num">
                                      <p:cBhvr additive="base">
                                        <p:cTn id="7" dur="2000" fill="hold"/>
                                        <p:tgtEl>
                                          <p:spTgt spid="92172"/>
                                        </p:tgtEl>
                                        <p:attrNameLst>
                                          <p:attrName>ppt_x</p:attrName>
                                        </p:attrNameLst>
                                      </p:cBhvr>
                                      <p:tavLst>
                                        <p:tav tm="0">
                                          <p:val>
                                            <p:strVal val="#ppt_x"/>
                                          </p:val>
                                        </p:tav>
                                        <p:tav tm="100000">
                                          <p:val>
                                            <p:strVal val="#ppt_x"/>
                                          </p:val>
                                        </p:tav>
                                      </p:tavLst>
                                    </p:anim>
                                    <p:anim calcmode="lin" valueType="num">
                                      <p:cBhvr additive="base">
                                        <p:cTn id="8" dur="2000" fill="hold"/>
                                        <p:tgtEl>
                                          <p:spTgt spid="921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92171"/>
                                        </p:tgtEl>
                                        <p:attrNameLst>
                                          <p:attrName>style.visibility</p:attrName>
                                        </p:attrNameLst>
                                      </p:cBhvr>
                                      <p:to>
                                        <p:strVal val="visible"/>
                                      </p:to>
                                    </p:set>
                                    <p:anim calcmode="lin" valueType="num">
                                      <p:cBhvr>
                                        <p:cTn id="13" dur="1000" fill="hold"/>
                                        <p:tgtEl>
                                          <p:spTgt spid="92171"/>
                                        </p:tgtEl>
                                        <p:attrNameLst>
                                          <p:attrName>ppt_w</p:attrName>
                                        </p:attrNameLst>
                                      </p:cBhvr>
                                      <p:tavLst>
                                        <p:tav tm="0">
                                          <p:val>
                                            <p:strVal val="#ppt_w*0.70"/>
                                          </p:val>
                                        </p:tav>
                                        <p:tav tm="100000">
                                          <p:val>
                                            <p:strVal val="#ppt_w"/>
                                          </p:val>
                                        </p:tav>
                                      </p:tavLst>
                                    </p:anim>
                                    <p:anim calcmode="lin" valueType="num">
                                      <p:cBhvr>
                                        <p:cTn id="14" dur="1000" fill="hold"/>
                                        <p:tgtEl>
                                          <p:spTgt spid="92171"/>
                                        </p:tgtEl>
                                        <p:attrNameLst>
                                          <p:attrName>ppt_h</p:attrName>
                                        </p:attrNameLst>
                                      </p:cBhvr>
                                      <p:tavLst>
                                        <p:tav tm="0">
                                          <p:val>
                                            <p:strVal val="#ppt_h"/>
                                          </p:val>
                                        </p:tav>
                                        <p:tav tm="100000">
                                          <p:val>
                                            <p:strVal val="#ppt_h"/>
                                          </p:val>
                                        </p:tav>
                                      </p:tavLst>
                                    </p:anim>
                                    <p:animEffect transition="in" filter="fade">
                                      <p:cBhvr>
                                        <p:cTn id="15" dur="1000"/>
                                        <p:tgtEl>
                                          <p:spTgt spid="92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animBg="1"/>
      <p:bldP spid="921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2" name="Text Box 6"/>
          <p:cNvSpPr txBox="1">
            <a:spLocks noChangeArrowheads="1"/>
          </p:cNvSpPr>
          <p:nvPr/>
        </p:nvSpPr>
        <p:spPr bwMode="auto">
          <a:xfrm>
            <a:off x="114300" y="152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HỌC SINH TRẢ LỜI CÂU HỎI:</a:t>
            </a:r>
          </a:p>
        </p:txBody>
      </p:sp>
      <p:sp>
        <p:nvSpPr>
          <p:cNvPr id="116743" name="Text Box 7"/>
          <p:cNvSpPr txBox="1">
            <a:spLocks noChangeArrowheads="1"/>
          </p:cNvSpPr>
          <p:nvPr/>
        </p:nvSpPr>
        <p:spPr bwMode="auto">
          <a:xfrm>
            <a:off x="14288" y="1349375"/>
            <a:ext cx="93726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Câu 1: </a:t>
            </a:r>
            <a:r>
              <a:rPr lang="en-US" altLang="en-US" b="1">
                <a:latin typeface="Times New Roman" panose="02020603050405020304" pitchFamily="18" charset="0"/>
                <a:cs typeface="Times New Roman" panose="02020603050405020304" pitchFamily="18" charset="0"/>
              </a:rPr>
              <a:t>Lê Lợi bố đã bố trí quân ta ở Chi Lăng như thế </a:t>
            </a:r>
            <a:r>
              <a:rPr lang="en-US" altLang="en-US" b="1" smtClean="0">
                <a:latin typeface="Times New Roman" panose="02020603050405020304" pitchFamily="18" charset="0"/>
                <a:cs typeface="Times New Roman" panose="02020603050405020304" pitchFamily="18" charset="0"/>
              </a:rPr>
              <a:t>nào?</a:t>
            </a:r>
            <a:endParaRPr lang="en-US" altLang="en-US" b="1">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Câu 2: </a:t>
            </a:r>
            <a:r>
              <a:rPr lang="en-US" altLang="en-US" b="1">
                <a:latin typeface="Times New Roman" panose="02020603050405020304" pitchFamily="18" charset="0"/>
                <a:cs typeface="Times New Roman" panose="02020603050405020304" pitchFamily="18" charset="0"/>
              </a:rPr>
              <a:t>Kị binh của ta đã làm gì khi quân Minh đến trước Ải Chi </a:t>
            </a:r>
            <a:r>
              <a:rPr lang="en-US" altLang="en-US" b="1" smtClean="0">
                <a:latin typeface="Times New Roman" panose="02020603050405020304" pitchFamily="18" charset="0"/>
                <a:cs typeface="Times New Roman" panose="02020603050405020304" pitchFamily="18" charset="0"/>
              </a:rPr>
              <a:t>Lăng?</a:t>
            </a:r>
            <a:endParaRPr lang="en-US" altLang="en-US" b="1">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Câu 3:</a:t>
            </a:r>
            <a:r>
              <a:rPr lang="en-US" altLang="en-US" b="1">
                <a:latin typeface="Times New Roman" panose="02020603050405020304" pitchFamily="18" charset="0"/>
                <a:cs typeface="Times New Roman" panose="02020603050405020304" pitchFamily="18" charset="0"/>
              </a:rPr>
              <a:t> Trước hành động của quân ta, kị binh của giặc đã làm </a:t>
            </a:r>
            <a:r>
              <a:rPr lang="en-US" altLang="en-US" b="1" smtClean="0">
                <a:latin typeface="Times New Roman" panose="02020603050405020304" pitchFamily="18" charset="0"/>
                <a:cs typeface="Times New Roman" panose="02020603050405020304" pitchFamily="18" charset="0"/>
              </a:rPr>
              <a:t>gì?</a:t>
            </a:r>
            <a:endParaRPr lang="en-US" altLang="en-US" b="1">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Câu 4:</a:t>
            </a:r>
            <a:r>
              <a:rPr lang="en-US" altLang="en-US" b="1">
                <a:latin typeface="Times New Roman" panose="02020603050405020304" pitchFamily="18" charset="0"/>
                <a:cs typeface="Times New Roman" panose="02020603050405020304" pitchFamily="18" charset="0"/>
              </a:rPr>
              <a:t> Kị binh của giặc thua như thế </a:t>
            </a:r>
            <a:r>
              <a:rPr lang="en-US" altLang="en-US" b="1" smtClean="0">
                <a:latin typeface="Times New Roman" panose="02020603050405020304" pitchFamily="18" charset="0"/>
                <a:cs typeface="Times New Roman" panose="02020603050405020304" pitchFamily="18" charset="0"/>
              </a:rPr>
              <a:t>nào?</a:t>
            </a:r>
            <a:endParaRPr lang="en-US" altLang="en-US" b="1">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Câu 5:</a:t>
            </a:r>
            <a:r>
              <a:rPr lang="en-US" altLang="en-US" b="1">
                <a:latin typeface="Times New Roman" panose="02020603050405020304" pitchFamily="18" charset="0"/>
                <a:cs typeface="Times New Roman" panose="02020603050405020304" pitchFamily="18" charset="0"/>
              </a:rPr>
              <a:t> Bộ binh của giặc thua như thế </a:t>
            </a:r>
            <a:r>
              <a:rPr lang="en-US" altLang="en-US" b="1" smtClean="0">
                <a:latin typeface="Times New Roman" panose="02020603050405020304" pitchFamily="18" charset="0"/>
                <a:cs typeface="Times New Roman" panose="02020603050405020304" pitchFamily="18" charset="0"/>
              </a:rPr>
              <a:t>nào?</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anim calcmode="lin" valueType="num">
                                      <p:cBhvr>
                                        <p:cTn id="7" dur="1000" fill="hold"/>
                                        <p:tgtEl>
                                          <p:spTgt spid="11674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67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67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16743"/>
                                        </p:tgtEl>
                                        <p:attrNameLst>
                                          <p:attrName>style.visibility</p:attrName>
                                        </p:attrNameLst>
                                      </p:cBhvr>
                                      <p:to>
                                        <p:strVal val="visible"/>
                                      </p:to>
                                    </p:set>
                                    <p:animEffect transition="in" filter="diamond(in)">
                                      <p:cBhvr>
                                        <p:cTn id="14" dur="20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1506</TotalTime>
  <Words>980</Words>
  <Application>Microsoft Office PowerPoint</Application>
  <PresentationFormat>On-screen Show (4:3)</PresentationFormat>
  <Paragraphs>130</Paragraphs>
  <Slides>24</Slides>
  <Notes>0</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3" baseType="lpstr">
      <vt:lpstr>MS PGothic</vt:lpstr>
      <vt:lpstr>Arial</vt:lpstr>
      <vt:lpstr>Gulim</vt:lpstr>
      <vt:lpstr>Times New Roman</vt:lpstr>
      <vt:lpstr>Wingdings</vt:lpstr>
      <vt:lpstr>Default Design</vt:lpstr>
      <vt:lpstr>1_Default Design</vt:lpstr>
      <vt:lpstr>Clip</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VesperLynd</dc:creator>
  <cp:lastModifiedBy>Admin</cp:lastModifiedBy>
  <cp:revision>96</cp:revision>
  <dcterms:created xsi:type="dcterms:W3CDTF">2010-12-03T10:40:45Z</dcterms:created>
  <dcterms:modified xsi:type="dcterms:W3CDTF">2022-01-26T03:06:22Z</dcterms:modified>
</cp:coreProperties>
</file>